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5" r:id="rId1"/>
  </p:sldMasterIdLst>
  <p:notesMasterIdLst>
    <p:notesMasterId r:id="rId19"/>
  </p:notesMasterIdLst>
  <p:handoutMasterIdLst>
    <p:handoutMasterId r:id="rId20"/>
  </p:handoutMasterIdLst>
  <p:sldIdLst>
    <p:sldId id="258" r:id="rId2"/>
    <p:sldId id="275" r:id="rId3"/>
    <p:sldId id="276" r:id="rId4"/>
    <p:sldId id="277" r:id="rId5"/>
    <p:sldId id="278" r:id="rId6"/>
    <p:sldId id="321" r:id="rId7"/>
    <p:sldId id="287" r:id="rId8"/>
    <p:sldId id="288" r:id="rId9"/>
    <p:sldId id="280" r:id="rId10"/>
    <p:sldId id="281" r:id="rId11"/>
    <p:sldId id="282" r:id="rId12"/>
    <p:sldId id="289" r:id="rId13"/>
    <p:sldId id="323" r:id="rId14"/>
    <p:sldId id="318" r:id="rId15"/>
    <p:sldId id="327" r:id="rId16"/>
    <p:sldId id="319" r:id="rId17"/>
    <p:sldId id="27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49" autoAdjust="0"/>
    <p:restoredTop sz="94600"/>
  </p:normalViewPr>
  <p:slideViewPr>
    <p:cSldViewPr snapToGrid="0" snapToObjects="1">
      <p:cViewPr varScale="1">
        <p:scale>
          <a:sx n="78" d="100"/>
          <a:sy n="78" d="100"/>
        </p:scale>
        <p:origin x="176" y="9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54B44E-40A3-0E46-B16A-9BF1250A248B}" type="datetimeFigureOut">
              <a:rPr lang="en-US" smtClean="0"/>
              <a:t>7/18/19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DF1604-CF25-2840-A4A3-96CDE3604995}" type="slidenum">
              <a:rPr lang="en-US" smtClean="0"/>
              <a:t>‹#›</a:t>
            </a:fld>
            <a:endParaRPr lang="en-US"/>
          </a:p>
        </p:txBody>
      </p:sp>
    </p:spTree>
    <p:extLst>
      <p:ext uri="{BB962C8B-B14F-4D97-AF65-F5344CB8AC3E}">
        <p14:creationId xmlns:p14="http://schemas.microsoft.com/office/powerpoint/2010/main" val="1756357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D16C-2DB4-6642-BAD4-9ED973A087A0}" type="datetimeFigureOut">
              <a:rPr lang="en-US" smtClean="0"/>
              <a:t>7/18/19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5BF589-3978-3C45-966B-D7B7A71F2A02}" type="slidenum">
              <a:rPr lang="en-US" smtClean="0"/>
              <a:t>‹#›</a:t>
            </a:fld>
            <a:endParaRPr lang="en-US"/>
          </a:p>
        </p:txBody>
      </p:sp>
    </p:spTree>
    <p:extLst>
      <p:ext uri="{BB962C8B-B14F-4D97-AF65-F5344CB8AC3E}">
        <p14:creationId xmlns:p14="http://schemas.microsoft.com/office/powerpoint/2010/main" val="31788416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BF589-3978-3C45-966B-D7B7A71F2A02}" type="slidenum">
              <a:rPr lang="en-US" smtClean="0"/>
              <a:t>1</a:t>
            </a:fld>
            <a:endParaRPr lang="en-US"/>
          </a:p>
        </p:txBody>
      </p:sp>
    </p:spTree>
    <p:extLst>
      <p:ext uri="{BB962C8B-B14F-4D97-AF65-F5344CB8AC3E}">
        <p14:creationId xmlns:p14="http://schemas.microsoft.com/office/powerpoint/2010/main" val="199409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BF589-3978-3C45-966B-D7B7A71F2A02}" type="slidenum">
              <a:rPr lang="en-US" smtClean="0"/>
              <a:t>10</a:t>
            </a:fld>
            <a:endParaRPr lang="en-US"/>
          </a:p>
        </p:txBody>
      </p:sp>
    </p:spTree>
    <p:extLst>
      <p:ext uri="{BB962C8B-B14F-4D97-AF65-F5344CB8AC3E}">
        <p14:creationId xmlns:p14="http://schemas.microsoft.com/office/powerpoint/2010/main" val="343220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BF589-3978-3C45-966B-D7B7A71F2A02}" type="slidenum">
              <a:rPr lang="en-US" smtClean="0"/>
              <a:t>17</a:t>
            </a:fld>
            <a:endParaRPr lang="en-US"/>
          </a:p>
        </p:txBody>
      </p:sp>
    </p:spTree>
    <p:extLst>
      <p:ext uri="{BB962C8B-B14F-4D97-AF65-F5344CB8AC3E}">
        <p14:creationId xmlns:p14="http://schemas.microsoft.com/office/powerpoint/2010/main" val="1249507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8BFEFDA-E324-D64E-9171-E0E5E2D2CCB7}" type="datetime1">
              <a:rPr lang="en-US" smtClean="0"/>
              <a:t>7/18/19</a:t>
            </a:fld>
            <a:endParaRPr lang="en-US"/>
          </a:p>
        </p:txBody>
      </p:sp>
      <p:sp>
        <p:nvSpPr>
          <p:cNvPr id="5" name="Footer Placeholder 4"/>
          <p:cNvSpPr>
            <a:spLocks noGrp="1"/>
          </p:cNvSpPr>
          <p:nvPr>
            <p:ph type="ftr" sz="quarter" idx="11"/>
          </p:nvPr>
        </p:nvSpPr>
        <p:spPr/>
        <p:txBody>
          <a:bodyPr/>
          <a:lstStyle/>
          <a:p>
            <a:r>
              <a:rPr lang="en-US"/>
              <a:t>© 2019 EV3Lessons.com, Last edit 7/19/2019</a:t>
            </a:r>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7" name="Rectangle 6"/>
          <p:cNvSpPr/>
          <p:nvPr/>
        </p:nvSpPr>
        <p:spPr>
          <a:xfrm>
            <a:off x="1" y="-1"/>
            <a:ext cx="9144000" cy="1920240"/>
          </a:xfrm>
          <a:prstGeom prst="rect">
            <a:avLst/>
          </a:prstGeom>
          <a:solidFill>
            <a:schemeClr val="bg2">
              <a:lumMod val="2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tx1">
                  <a:lumMod val="85000"/>
                  <a:lumOff val="15000"/>
                </a:schemeClr>
              </a:solidFill>
              <a:latin typeface="+mj-lt"/>
              <a:ea typeface="+mj-ea"/>
              <a:cs typeface="+mj-cs"/>
            </a:endParaRPr>
          </a:p>
        </p:txBody>
      </p:sp>
      <p:grpSp>
        <p:nvGrpSpPr>
          <p:cNvPr id="8" name="Group 16"/>
          <p:cNvGrpSpPr/>
          <p:nvPr/>
        </p:nvGrpSpPr>
        <p:grpSpPr>
          <a:xfrm>
            <a:off x="0" y="1920240"/>
            <a:ext cx="9144000" cy="137411"/>
            <a:chOff x="284163" y="1759424"/>
            <a:chExt cx="8576373" cy="137411"/>
          </a:xfrm>
        </p:grpSpPr>
        <p:sp>
          <p:nvSpPr>
            <p:cNvPr id="9" name="Rectangle 8"/>
            <p:cNvSpPr/>
            <p:nvPr/>
          </p:nvSpPr>
          <p:spPr>
            <a:xfrm>
              <a:off x="284163" y="1759424"/>
              <a:ext cx="2743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457200" y="2855890"/>
            <a:ext cx="8229600" cy="1088136"/>
          </a:xfrm>
          <a:noFill/>
        </p:spPr>
        <p:txBody>
          <a:bodyPr vert="horz" lIns="91440" tIns="45720" rIns="91440" bIns="45720" rtlCol="0" anchor="b" anchorCtr="0">
            <a:normAutofit/>
          </a:bodyPr>
          <a:lstStyle>
            <a:lvl1pPr marL="0" algn="ctr" defTabSz="914400" rtl="0" eaLnBrk="1" latinLnBrk="0" hangingPunct="1">
              <a:lnSpc>
                <a:spcPts val="4600"/>
              </a:lnSpc>
              <a:spcBef>
                <a:spcPct val="0"/>
              </a:spcBef>
              <a:buNone/>
              <a:defRPr sz="4000" kern="1200" baseline="0">
                <a:solidFill>
                  <a:schemeClr val="tx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457200" y="4075497"/>
            <a:ext cx="8229600" cy="484632"/>
          </a:xfrm>
        </p:spPr>
        <p:txBody>
          <a:bodyPr vert="horz" lIns="91440" tIns="45720" rIns="91440" bIns="45720" rtlCol="0">
            <a:normAutofit/>
          </a:bodyPr>
          <a:lstStyle>
            <a:lvl1pPr marL="0" indent="0" algn="ctr"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Rectangle 12"/>
          <p:cNvSpPr/>
          <p:nvPr/>
        </p:nvSpPr>
        <p:spPr>
          <a:xfrm>
            <a:off x="284163" y="6227064"/>
            <a:ext cx="8574087" cy="1737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xtBox 13"/>
          <p:cNvSpPr txBox="1"/>
          <p:nvPr/>
        </p:nvSpPr>
        <p:spPr>
          <a:xfrm>
            <a:off x="329321" y="365291"/>
            <a:ext cx="5046247" cy="1200329"/>
          </a:xfrm>
          <a:prstGeom prst="rect">
            <a:avLst/>
          </a:prstGeom>
          <a:noFill/>
        </p:spPr>
        <p:txBody>
          <a:bodyPr wrap="square" rtlCol="0">
            <a:spAutoFit/>
          </a:bodyPr>
          <a:lstStyle/>
          <a:p>
            <a:r>
              <a:rPr lang="en-US" sz="3600" dirty="0">
                <a:solidFill>
                  <a:schemeClr val="bg1"/>
                </a:solidFill>
              </a:rPr>
              <a:t>ADVANCED EV3 PROGRAMMING LESSON</a:t>
            </a:r>
          </a:p>
        </p:txBody>
      </p:sp>
      <p:pic>
        <p:nvPicPr>
          <p:cNvPr id="15" name="Picture 14" descr="EV3Lessons.com"/>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20917" y="473502"/>
            <a:ext cx="2940317" cy="109211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7" name="Straight Connector 16"/>
          <p:cNvCxnSpPr/>
          <p:nvPr/>
        </p:nvCxnSpPr>
        <p:spPr>
          <a:xfrm>
            <a:off x="457200" y="4012165"/>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09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7EBAFF-4FFD-8542-8AF1-D0F2420215B3}" type="datetime1">
              <a:rPr lang="en-US" smtClean="0"/>
              <a:t>7/18/19</a:t>
            </a:fld>
            <a:endParaRPr lang="en-US"/>
          </a:p>
        </p:txBody>
      </p:sp>
      <p:sp>
        <p:nvSpPr>
          <p:cNvPr id="5" name="Footer Placeholder 4"/>
          <p:cNvSpPr>
            <a:spLocks noGrp="1"/>
          </p:cNvSpPr>
          <p:nvPr>
            <p:ph type="ftr" sz="quarter" idx="11"/>
          </p:nvPr>
        </p:nvSpPr>
        <p:spPr/>
        <p:txBody>
          <a:bodyPr/>
          <a:lstStyle/>
          <a:p>
            <a:r>
              <a:rPr lang="en-US"/>
              <a:t>© 2019 EV3Lessons.com, Last edit 7/19/2019</a:t>
            </a:r>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a:t>Click to edit Master title style</a:t>
            </a:r>
            <a:endParaRPr/>
          </a:p>
        </p:txBody>
      </p:sp>
    </p:spTree>
    <p:extLst>
      <p:ext uri="{BB962C8B-B14F-4D97-AF65-F5344CB8AC3E}">
        <p14:creationId xmlns:p14="http://schemas.microsoft.com/office/powerpoint/2010/main" val="169039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E07A4D6-BAD7-6243-824F-A441783319BA}" type="datetime1">
              <a:rPr lang="en-US" smtClean="0"/>
              <a:t>7/18/19</a:t>
            </a:fld>
            <a:endParaRPr lang="en-US"/>
          </a:p>
        </p:txBody>
      </p:sp>
      <p:sp>
        <p:nvSpPr>
          <p:cNvPr id="5" name="Footer Placeholder 4"/>
          <p:cNvSpPr>
            <a:spLocks noGrp="1"/>
          </p:cNvSpPr>
          <p:nvPr>
            <p:ph type="ftr" sz="quarter" idx="11"/>
          </p:nvPr>
        </p:nvSpPr>
        <p:spPr/>
        <p:txBody>
          <a:bodyPr/>
          <a:lstStyle/>
          <a:p>
            <a:r>
              <a:rPr lang="en-US"/>
              <a:t>© 2019 EV3Lessons.com, Last edit 7/19/2019</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grpSp>
        <p:nvGrpSpPr>
          <p:cNvPr id="12" name="Group 11"/>
          <p:cNvGrpSpPr/>
          <p:nvPr/>
        </p:nvGrpSpPr>
        <p:grpSpPr>
          <a:xfrm>
            <a:off x="0" y="1188720"/>
            <a:ext cx="9144000" cy="137411"/>
            <a:chOff x="284163" y="1577847"/>
            <a:chExt cx="8576373" cy="137411"/>
          </a:xfrm>
        </p:grpSpPr>
        <p:sp>
          <p:nvSpPr>
            <p:cNvPr id="13" name="Rectangle 12"/>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668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0" name="Title 19"/>
          <p:cNvSpPr>
            <a:spLocks noGrp="1"/>
          </p:cNvSpPr>
          <p:nvPr>
            <p:ph type="title"/>
          </p:nvPr>
        </p:nvSpPr>
        <p:spPr>
          <a:xfrm>
            <a:off x="0" y="5075171"/>
            <a:ext cx="9143999" cy="1782829"/>
          </a:xfrm>
        </p:spPr>
        <p:txBody>
          <a:bodyPr/>
          <a:lstStyle/>
          <a:p>
            <a:r>
              <a:rPr lang="en-US"/>
              <a:t>Click to edit Master title style</a:t>
            </a:r>
          </a:p>
        </p:txBody>
      </p:sp>
      <p:grpSp>
        <p:nvGrpSpPr>
          <p:cNvPr id="15" name="Group 14"/>
          <p:cNvGrpSpPr/>
          <p:nvPr/>
        </p:nvGrpSpPr>
        <p:grpSpPr>
          <a:xfrm>
            <a:off x="0" y="4937760"/>
            <a:ext cx="9144000" cy="137411"/>
            <a:chOff x="284163" y="1577847"/>
            <a:chExt cx="8576373" cy="137411"/>
          </a:xfrm>
        </p:grpSpPr>
        <p:sp>
          <p:nvSpPr>
            <p:cNvPr id="16" name="Rectangle 15"/>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2FFF2674-DC4B-2E44-8AC5-776441FB9D5E}" type="datetime1">
              <a:rPr lang="en-US" smtClean="0"/>
              <a:t>7/18/19</a:t>
            </a:fld>
            <a:endParaRPr lang="en-US" dirty="0"/>
          </a:p>
        </p:txBody>
      </p:sp>
      <p:sp>
        <p:nvSpPr>
          <p:cNvPr id="5" name="Footer Placeholder 4"/>
          <p:cNvSpPr>
            <a:spLocks noGrp="1"/>
          </p:cNvSpPr>
          <p:nvPr>
            <p:ph type="ftr" sz="quarter" idx="11"/>
          </p:nvPr>
        </p:nvSpPr>
        <p:spPr/>
        <p:txBody>
          <a:bodyPr/>
          <a:lstStyle/>
          <a:p>
            <a:r>
              <a:rPr lang="en-US"/>
              <a:t>© 2019 EV3Lessons.com, Last edit 7/19/2019</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382A7F7-08BF-4252-8141-63FB96055BBB}" type="slidenum">
              <a:rPr lang="en-US" smtClean="0"/>
              <a:t>‹#›</a:t>
            </a:fld>
            <a:endParaRPr lang="en-US"/>
          </a:p>
        </p:txBody>
      </p:sp>
    </p:spTree>
    <p:extLst>
      <p:ext uri="{BB962C8B-B14F-4D97-AF65-F5344CB8AC3E}">
        <p14:creationId xmlns:p14="http://schemas.microsoft.com/office/powerpoint/2010/main" val="76997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grpSp>
        <p:nvGrpSpPr>
          <p:cNvPr id="17" name="Group 16"/>
          <p:cNvGrpSpPr/>
          <p:nvPr/>
        </p:nvGrpSpPr>
        <p:grpSpPr>
          <a:xfrm>
            <a:off x="0" y="1188720"/>
            <a:ext cx="9144000" cy="137411"/>
            <a:chOff x="284163" y="1577847"/>
            <a:chExt cx="8576373" cy="137411"/>
          </a:xfrm>
        </p:grpSpPr>
        <p:sp>
          <p:nvSpPr>
            <p:cNvPr id="18" name="Rectangle 17"/>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451DBBE-54CE-6744-A615-02462C682941}" type="datetime1">
              <a:rPr lang="en-US" smtClean="0"/>
              <a:t>7/18/19</a:t>
            </a:fld>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11" name="Rectangle 10"/>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9886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Click to edit Master title style</a:t>
            </a:r>
          </a:p>
        </p:txBody>
      </p:sp>
      <p:grpSp>
        <p:nvGrpSpPr>
          <p:cNvPr id="20" name="Group 19"/>
          <p:cNvGrpSpPr/>
          <p:nvPr/>
        </p:nvGrpSpPr>
        <p:grpSpPr>
          <a:xfrm>
            <a:off x="0" y="1188720"/>
            <a:ext cx="9144000" cy="137411"/>
            <a:chOff x="284163" y="1577847"/>
            <a:chExt cx="8576373" cy="137411"/>
          </a:xfrm>
        </p:grpSpPr>
        <p:sp>
          <p:nvSpPr>
            <p:cNvPr id="21" name="Rectangle 20"/>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ectangle 21"/>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ectangle 22"/>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EED0A23-036C-4542-AD62-465751B7DCA7}" type="datetime1">
              <a:rPr lang="en-US" smtClean="0"/>
              <a:t>7/18/19</a:t>
            </a:fld>
            <a:endParaRPr lang="en-US"/>
          </a:p>
        </p:txBody>
      </p:sp>
      <p:sp>
        <p:nvSpPr>
          <p:cNvPr id="8" name="Footer Placeholder 7"/>
          <p:cNvSpPr>
            <a:spLocks noGrp="1"/>
          </p:cNvSpPr>
          <p:nvPr>
            <p:ph type="ftr" sz="quarter" idx="11"/>
          </p:nvPr>
        </p:nvSpPr>
        <p:spPr/>
        <p:txBody>
          <a:bodyPr/>
          <a:lstStyle/>
          <a:p>
            <a:r>
              <a:rPr lang="en-US"/>
              <a:t>© 2019 EV3Lessons.com, Last edit 7/19/2019</a:t>
            </a:r>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81272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grpSp>
        <p:nvGrpSpPr>
          <p:cNvPr id="16" name="Group 15"/>
          <p:cNvGrpSpPr/>
          <p:nvPr/>
        </p:nvGrpSpPr>
        <p:grpSpPr>
          <a:xfrm>
            <a:off x="0" y="1188720"/>
            <a:ext cx="9144000" cy="137411"/>
            <a:chOff x="284163" y="1577847"/>
            <a:chExt cx="8576373" cy="137411"/>
          </a:xfrm>
        </p:grpSpPr>
        <p:sp>
          <p:nvSpPr>
            <p:cNvPr id="17" name="Rectangle 16"/>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Date Placeholder 2"/>
          <p:cNvSpPr>
            <a:spLocks noGrp="1"/>
          </p:cNvSpPr>
          <p:nvPr>
            <p:ph type="dt" sz="half" idx="10"/>
          </p:nvPr>
        </p:nvSpPr>
        <p:spPr/>
        <p:txBody>
          <a:bodyPr/>
          <a:lstStyle/>
          <a:p>
            <a:fld id="{C545B214-DC23-1240-ABD6-671F0041180D}" type="datetime1">
              <a:rPr lang="en-US" smtClean="0"/>
              <a:t>7/18/19</a:t>
            </a:fld>
            <a:endParaRPr lang="en-US"/>
          </a:p>
        </p:txBody>
      </p:sp>
      <p:sp>
        <p:nvSpPr>
          <p:cNvPr id="4" name="Footer Placeholder 3"/>
          <p:cNvSpPr>
            <a:spLocks noGrp="1"/>
          </p:cNvSpPr>
          <p:nvPr>
            <p:ph type="ftr" sz="quarter" idx="11"/>
          </p:nvPr>
        </p:nvSpPr>
        <p:spPr/>
        <p:txBody>
          <a:bodyPr/>
          <a:lstStyle/>
          <a:p>
            <a:r>
              <a:rPr lang="en-US"/>
              <a:t>© 2019 EV3Lessons.com, Last edit 7/19/2019</a:t>
            </a:r>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extLst>
      <p:ext uri="{BB962C8B-B14F-4D97-AF65-F5344CB8AC3E}">
        <p14:creationId xmlns:p14="http://schemas.microsoft.com/office/powerpoint/2010/main" val="1501937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0" y="1188720"/>
            <a:ext cx="9144000" cy="137411"/>
            <a:chOff x="284163" y="1577847"/>
            <a:chExt cx="8576373" cy="137411"/>
          </a:xfrm>
        </p:grpSpPr>
        <p:sp>
          <p:nvSpPr>
            <p:cNvPr id="14" name="Rectangle 13"/>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87E7F66-BAE2-1348-9A8B-80FD37B4CEAA}" type="datetime1">
              <a:rPr lang="en-US" smtClean="0"/>
              <a:t>7/18/19</a:t>
            </a:fld>
            <a:endParaRPr lang="en-US"/>
          </a:p>
        </p:txBody>
      </p:sp>
      <p:sp>
        <p:nvSpPr>
          <p:cNvPr id="5" name="Footer Placeholder 4"/>
          <p:cNvSpPr>
            <a:spLocks noGrp="1"/>
          </p:cNvSpPr>
          <p:nvPr>
            <p:ph type="ftr" sz="quarter" idx="11"/>
          </p:nvPr>
        </p:nvSpPr>
        <p:spPr/>
        <p:txBody>
          <a:bodyPr/>
          <a:lstStyle/>
          <a:p>
            <a:r>
              <a:rPr lang="en-US"/>
              <a:t>© 2019 EV3Lessons.com, Last edit 7/19/2019</a:t>
            </a:r>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
        <p:nvSpPr>
          <p:cNvPr id="17" name="Title 1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12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6" name="Title 15"/>
          <p:cNvSpPr>
            <a:spLocks noGrp="1"/>
          </p:cNvSpPr>
          <p:nvPr>
            <p:ph type="title"/>
          </p:nvPr>
        </p:nvSpPr>
        <p:spPr>
          <a:xfrm rot="5400000">
            <a:off x="5257800" y="2965449"/>
            <a:ext cx="6858000" cy="914400"/>
          </a:xfrm>
        </p:spPr>
        <p:txBody>
          <a:bodyPr>
            <a:normAutofit/>
          </a:bodyPr>
          <a:lstStyle>
            <a:lvl1pPr algn="ctr">
              <a:defRPr sz="3600"/>
            </a:lvl1pPr>
          </a:lstStyle>
          <a:p>
            <a:r>
              <a:rPr lang="en-US"/>
              <a:t>Click to edit Master title style</a:t>
            </a: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3679924" y="6437032"/>
            <a:ext cx="2133600" cy="365125"/>
          </a:xfrm>
        </p:spPr>
        <p:txBody>
          <a:bodyPr/>
          <a:lstStyle/>
          <a:p>
            <a:fld id="{9CE63CEA-39F6-0440-AA69-8CCD15523E4C}" type="datetime1">
              <a:rPr lang="en-US" smtClean="0"/>
              <a:t>7/18/19</a:t>
            </a:fld>
            <a:endParaRPr lang="en-US"/>
          </a:p>
        </p:txBody>
      </p:sp>
      <p:sp>
        <p:nvSpPr>
          <p:cNvPr id="5" name="Footer Placeholder 4"/>
          <p:cNvSpPr>
            <a:spLocks noGrp="1"/>
          </p:cNvSpPr>
          <p:nvPr>
            <p:ph type="ftr" sz="quarter" idx="11"/>
          </p:nvPr>
        </p:nvSpPr>
        <p:spPr/>
        <p:txBody>
          <a:bodyPr/>
          <a:lstStyle/>
          <a:p>
            <a:r>
              <a:rPr lang="en-US"/>
              <a:t>© 2019 EV3Lessons.com, Last edit 7/19/2019</a:t>
            </a:r>
          </a:p>
        </p:txBody>
      </p:sp>
      <p:sp>
        <p:nvSpPr>
          <p:cNvPr id="6" name="Slide Number Placeholder 5"/>
          <p:cNvSpPr>
            <a:spLocks noGrp="1"/>
          </p:cNvSpPr>
          <p:nvPr>
            <p:ph type="sldNum" sz="quarter" idx="12"/>
          </p:nvPr>
        </p:nvSpPr>
        <p:spPr>
          <a:xfrm>
            <a:off x="7477031" y="6439714"/>
            <a:ext cx="630621" cy="359760"/>
          </a:xfrm>
        </p:spPr>
        <p:txBody>
          <a:bodyPr/>
          <a:lstStyle/>
          <a:p>
            <a:fld id="{4382A7F7-08BF-4252-8141-63FB96055BBB}" type="slidenum">
              <a:rPr lang="en-US" smtClean="0"/>
              <a:t>‹#›</a:t>
            </a:fld>
            <a:endParaRPr lang="en-US"/>
          </a:p>
        </p:txBody>
      </p:sp>
      <p:grpSp>
        <p:nvGrpSpPr>
          <p:cNvPr id="12" name="Group 11"/>
          <p:cNvGrpSpPr/>
          <p:nvPr/>
        </p:nvGrpSpPr>
        <p:grpSpPr>
          <a:xfrm rot="5400000">
            <a:off x="4753323" y="3358675"/>
            <a:ext cx="6861177" cy="137475"/>
            <a:chOff x="284163" y="1577847"/>
            <a:chExt cx="8576373" cy="137411"/>
          </a:xfrm>
        </p:grpSpPr>
        <p:sp>
          <p:nvSpPr>
            <p:cNvPr id="13" name="Rectangle 12"/>
            <p:cNvSpPr/>
            <p:nvPr/>
          </p:nvSpPr>
          <p:spPr>
            <a:xfrm>
              <a:off x="284163" y="1577847"/>
              <a:ext cx="1600200" cy="13741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1885174" y="1577847"/>
              <a:ext cx="2743200" cy="1374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4626864" y="1577847"/>
              <a:ext cx="4233672" cy="1374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83673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FBE326-CD75-1047-ABFC-DA309F3E4FBC}" type="datetime1">
              <a:rPr lang="en-US" smtClean="0"/>
              <a:t>7/18/19</a:t>
            </a:fld>
            <a:endParaRPr lang="en-US" dirty="0"/>
          </a:p>
        </p:txBody>
      </p:sp>
      <p:sp>
        <p:nvSpPr>
          <p:cNvPr id="4" name="Footer Placeholder 3"/>
          <p:cNvSpPr>
            <a:spLocks noGrp="1"/>
          </p:cNvSpPr>
          <p:nvPr>
            <p:ph type="ftr" sz="quarter" idx="11"/>
          </p:nvPr>
        </p:nvSpPr>
        <p:spPr/>
        <p:txBody>
          <a:bodyPr/>
          <a:lstStyle/>
          <a:p>
            <a:r>
              <a:rPr lang="en-US"/>
              <a:t>© 2019 EV3Lessons.com, Last edit 7/19/2019</a:t>
            </a:r>
            <a:endParaRPr lang="en-US" dirty="0"/>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
        <p:nvSpPr>
          <p:cNvPr id="7" name="Text Placeholder 6"/>
          <p:cNvSpPr>
            <a:spLocks noGrp="1"/>
          </p:cNvSpPr>
          <p:nvPr>
            <p:ph type="body" sz="quarter" idx="13"/>
          </p:nvPr>
        </p:nvSpPr>
        <p:spPr>
          <a:xfrm>
            <a:off x="199698" y="1554163"/>
            <a:ext cx="8737927" cy="4741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54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4163" y="1818870"/>
            <a:ext cx="8574087" cy="43072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2784041" y="6434349"/>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BF281BDB-D445-6F4A-BA37-84C5F6B03694}" type="datetime1">
              <a:rPr lang="en-US" smtClean="0"/>
              <a:t>7/18/19</a:t>
            </a:fld>
            <a:endParaRPr lang="en-US" dirty="0"/>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r>
              <a:rPr lang="en-US"/>
              <a:t>© 2019 EV3Lessons.com, Last edit 7/19/2019</a:t>
            </a:r>
            <a:endParaRPr lang="en-US" dirty="0"/>
          </a:p>
        </p:txBody>
      </p:sp>
      <p:sp>
        <p:nvSpPr>
          <p:cNvPr id="2" name="Title Placeholder 1"/>
          <p:cNvSpPr>
            <a:spLocks noGrp="1"/>
          </p:cNvSpPr>
          <p:nvPr>
            <p:ph type="title"/>
          </p:nvPr>
        </p:nvSpPr>
        <p:spPr>
          <a:xfrm>
            <a:off x="0" y="0"/>
            <a:ext cx="9143999" cy="1188720"/>
          </a:xfrm>
          <a:prstGeom prst="rect">
            <a:avLst/>
          </a:prstGeom>
          <a:solidFill>
            <a:schemeClr val="bg2">
              <a:lumMod val="25000"/>
            </a:schemeClr>
          </a:solidFill>
        </p:spPr>
        <p:txBody>
          <a:bodyPr vert="horz" lIns="91440" tIns="45720" rIns="91440" bIns="45720" rtlCol="0" anchor="ctr">
            <a:normAutofit/>
          </a:bodyPr>
          <a:lstStyle/>
          <a:p>
            <a:r>
              <a:rPr lang="en-US"/>
              <a:t>Click to edit Master title style</a:t>
            </a:r>
            <a:endParaRPr dirty="0"/>
          </a:p>
        </p:txBody>
      </p:sp>
      <p:sp>
        <p:nvSpPr>
          <p:cNvPr id="6" name="Slide Number Placeholder 5"/>
          <p:cNvSpPr>
            <a:spLocks noGrp="1"/>
          </p:cNvSpPr>
          <p:nvPr>
            <p:ph type="sldNum" sz="quarter" idx="4"/>
          </p:nvPr>
        </p:nvSpPr>
        <p:spPr>
          <a:xfrm>
            <a:off x="8297915" y="6439714"/>
            <a:ext cx="630621" cy="359760"/>
          </a:xfrm>
          <a:prstGeom prst="rect">
            <a:avLst/>
          </a:prstGeom>
          <a:ln>
            <a:noFill/>
          </a:ln>
        </p:spPr>
        <p:txBody>
          <a:bodyPr vert="horz" lIns="91440" tIns="45720" rIns="91440" bIns="45720" rtlCol="0" anchor="ctr"/>
          <a:lstStyle>
            <a:lvl1pPr algn="r">
              <a:defRPr sz="1400" b="1">
                <a:solidFill>
                  <a:schemeClr val="tx1"/>
                </a:solidFill>
              </a:defRPr>
            </a:lvl1pPr>
          </a:lstStyle>
          <a:p>
            <a:fld id="{4382A7F7-08BF-4252-8141-63FB96055BBB}" type="slidenum">
              <a:rPr lang="en-US" smtClean="0"/>
              <a:t>‹#›</a:t>
            </a:fld>
            <a:endParaRPr lang="en-US"/>
          </a:p>
        </p:txBody>
      </p:sp>
    </p:spTree>
    <p:extLst>
      <p:ext uri="{BB962C8B-B14F-4D97-AF65-F5344CB8AC3E}">
        <p14:creationId xmlns:p14="http://schemas.microsoft.com/office/powerpoint/2010/main" val="102483071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Lst>
  <p:hf hdr="0" dt="0"/>
  <p:txStyles>
    <p:titleStyle>
      <a:lvl1pPr marL="231775" indent="3175" algn="l" defTabSz="914400" rtl="0" eaLnBrk="1" latinLnBrk="0" hangingPunct="1">
        <a:spcBef>
          <a:spcPct val="0"/>
        </a:spcBef>
        <a:buNone/>
        <a:tabLst/>
        <a:defRPr sz="4200" kern="1200">
          <a:solidFill>
            <a:schemeClr val="bg1"/>
          </a:solidFill>
          <a:latin typeface="Calibri" charset="0"/>
          <a:ea typeface="Calibri" charset="0"/>
          <a:cs typeface="Calibri" charset="0"/>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6.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png"/><Relationship Id="rId5" Type="http://schemas.microsoft.com/office/2007/relationships/media" Target="../media/media3.mp4"/><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10.png"/><Relationship Id="rId3" Type="http://schemas.microsoft.com/office/2007/relationships/media" Target="../media/media6.mp4"/><Relationship Id="rId7" Type="http://schemas.microsoft.com/office/2007/relationships/media" Target="../media/media8.mp4"/><Relationship Id="rId12" Type="http://schemas.openxmlformats.org/officeDocument/2006/relationships/image" Target="../media/image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8.png"/><Relationship Id="rId5" Type="http://schemas.microsoft.com/office/2007/relationships/media" Target="../media/media7.mp4"/><Relationship Id="rId10" Type="http://schemas.openxmlformats.org/officeDocument/2006/relationships/image" Target="../media/image7.png"/><Relationship Id="rId4" Type="http://schemas.openxmlformats.org/officeDocument/2006/relationships/video" Target="../media/media6.mp4"/><Relationship Id="rId9"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1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10.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Line Followers: Basic to PID</a:t>
            </a:r>
          </a:p>
        </p:txBody>
      </p:sp>
      <p:sp>
        <p:nvSpPr>
          <p:cNvPr id="13" name="Subtitle 12"/>
          <p:cNvSpPr>
            <a:spLocks noGrp="1"/>
          </p:cNvSpPr>
          <p:nvPr>
            <p:ph type="subTitle" idx="1"/>
          </p:nvPr>
        </p:nvSpPr>
        <p:spPr/>
        <p:txBody>
          <a:bodyPr/>
          <a:lstStyle/>
          <a:p>
            <a:r>
              <a:rPr lang="en-US" dirty="0"/>
              <a:t>By Sanjay and Arvind </a:t>
            </a:r>
            <a:r>
              <a:rPr lang="en-US" dirty="0" err="1"/>
              <a:t>Seshan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23" t="17619" r="3095" b="25000"/>
          <a:stretch/>
        </p:blipFill>
        <p:spPr>
          <a:xfrm>
            <a:off x="3459013" y="4560129"/>
            <a:ext cx="2225974" cy="1382629"/>
          </a:xfrm>
          <a:prstGeom prst="rect">
            <a:avLst/>
          </a:prstGeom>
        </p:spPr>
      </p:pic>
    </p:spTree>
    <p:extLst>
      <p:ext uri="{BB962C8B-B14F-4D97-AF65-F5344CB8AC3E}">
        <p14:creationId xmlns:p14="http://schemas.microsoft.com/office/powerpoint/2010/main" val="3648421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Smooth Line Follower</a:t>
            </a:r>
          </a:p>
        </p:txBody>
      </p:sp>
      <p:sp>
        <p:nvSpPr>
          <p:cNvPr id="4" name="Footer Placeholder 3"/>
          <p:cNvSpPr>
            <a:spLocks noGrp="1"/>
          </p:cNvSpPr>
          <p:nvPr>
            <p:ph type="ftr" sz="quarter" idx="11"/>
          </p:nvPr>
        </p:nvSpPr>
        <p:spPr/>
        <p:txBody>
          <a:bodyPr/>
          <a:lstStyle/>
          <a:p>
            <a:r>
              <a:rPr lang="en-US"/>
              <a:t>© 2019 EV3Lessons.com, Last edit 7/19/2019</a:t>
            </a:r>
          </a:p>
        </p:txBody>
      </p:sp>
      <p:sp>
        <p:nvSpPr>
          <p:cNvPr id="3" name="Slide Number Placeholder 2"/>
          <p:cNvSpPr>
            <a:spLocks noGrp="1"/>
          </p:cNvSpPr>
          <p:nvPr>
            <p:ph type="sldNum" sz="quarter" idx="12"/>
          </p:nvPr>
        </p:nvSpPr>
        <p:spPr/>
        <p:txBody>
          <a:bodyPr/>
          <a:lstStyle/>
          <a:p>
            <a:fld id="{4382A7F7-08BF-4252-8141-63FB96055BBB}" type="slidenum">
              <a:rPr lang="en-US" smtClean="0"/>
              <a:pPr/>
              <a:t>10</a:t>
            </a:fld>
            <a:endParaRPr lang="en-US"/>
          </a:p>
        </p:txBody>
      </p:sp>
      <p:pic>
        <p:nvPicPr>
          <p:cNvPr id="6" name="Picture 5" descr="Screen Shot 2014-10-05 at 9.46.4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1905" y="1839680"/>
            <a:ext cx="8090704" cy="4727510"/>
          </a:xfrm>
          <a:prstGeom prst="rect">
            <a:avLst/>
          </a:prstGeom>
        </p:spPr>
      </p:pic>
    </p:spTree>
    <p:extLst>
      <p:ext uri="{BB962C8B-B14F-4D97-AF65-F5344CB8AC3E}">
        <p14:creationId xmlns:p14="http://schemas.microsoft.com/office/powerpoint/2010/main" val="2736281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Three-Stage Line Follower</a:t>
            </a:r>
          </a:p>
        </p:txBody>
      </p:sp>
      <p:sp>
        <p:nvSpPr>
          <p:cNvPr id="4" name="Footer Placeholder 3"/>
          <p:cNvSpPr>
            <a:spLocks noGrp="1"/>
          </p:cNvSpPr>
          <p:nvPr>
            <p:ph type="ftr" sz="quarter" idx="11"/>
          </p:nvPr>
        </p:nvSpPr>
        <p:spPr/>
        <p:txBody>
          <a:bodyPr/>
          <a:lstStyle/>
          <a:p>
            <a:r>
              <a:rPr lang="en-US"/>
              <a:t>© 2019 EV3Lessons.com, Last edit 7/19/2019</a:t>
            </a:r>
          </a:p>
        </p:txBody>
      </p:sp>
      <p:sp>
        <p:nvSpPr>
          <p:cNvPr id="3" name="Slide Number Placeholder 2"/>
          <p:cNvSpPr>
            <a:spLocks noGrp="1"/>
          </p:cNvSpPr>
          <p:nvPr>
            <p:ph type="sldNum" sz="quarter" idx="12"/>
          </p:nvPr>
        </p:nvSpPr>
        <p:spPr/>
        <p:txBody>
          <a:bodyPr/>
          <a:lstStyle/>
          <a:p>
            <a:fld id="{4382A7F7-08BF-4252-8141-63FB96055BBB}" type="slidenum">
              <a:rPr lang="en-US" smtClean="0"/>
              <a:pPr/>
              <a:t>11</a:t>
            </a:fld>
            <a:endParaRPr lang="en-US"/>
          </a:p>
        </p:txBody>
      </p:sp>
      <p:pic>
        <p:nvPicPr>
          <p:cNvPr id="5" name="Picture 4" descr="Screen Shot 2014-10-05 at 9.47.11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3675" y="1917226"/>
            <a:ext cx="7049713" cy="4519806"/>
          </a:xfrm>
          <a:prstGeom prst="rect">
            <a:avLst/>
          </a:prstGeom>
        </p:spPr>
      </p:pic>
    </p:spTree>
    <p:extLst>
      <p:ext uri="{BB962C8B-B14F-4D97-AF65-F5344CB8AC3E}">
        <p14:creationId xmlns:p14="http://schemas.microsoft.com/office/powerpoint/2010/main" val="423264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852" y="1659819"/>
            <a:ext cx="8490294" cy="4303432"/>
          </a:xfrm>
        </p:spPr>
        <p:txBody>
          <a:bodyPr>
            <a:normAutofit fontScale="85000" lnSpcReduction="20000"/>
          </a:bodyPr>
          <a:lstStyle/>
          <a:p>
            <a:pPr marL="0" indent="0">
              <a:buNone/>
            </a:pPr>
            <a:r>
              <a:rPr lang="en-US" dirty="0"/>
              <a:t>Can you write a </a:t>
            </a:r>
            <a:r>
              <a:rPr lang="en-US" dirty="0">
                <a:solidFill>
                  <a:srgbClr val="FF0000"/>
                </a:solidFill>
              </a:rPr>
              <a:t>proportional line follower </a:t>
            </a:r>
            <a:r>
              <a:rPr lang="en-US" dirty="0"/>
              <a:t>that changes the angle of the turn depending on how far away from the line the robot is?</a:t>
            </a:r>
          </a:p>
          <a:p>
            <a:pPr marL="0" indent="0">
              <a:buNone/>
            </a:pPr>
            <a:r>
              <a:rPr lang="en-US" dirty="0" err="1"/>
              <a:t>Pseudocode</a:t>
            </a:r>
            <a:r>
              <a:rPr lang="en-US" dirty="0"/>
              <a:t>:</a:t>
            </a:r>
          </a:p>
          <a:p>
            <a:pPr marL="457200" indent="-457200">
              <a:buFont typeface="+mj-lt"/>
              <a:buAutoNum type="arabicPeriod"/>
            </a:pPr>
            <a:r>
              <a:rPr lang="en-US" dirty="0"/>
              <a:t>Reset the Rotation sensor (Only required for line following for a total distance)</a:t>
            </a:r>
          </a:p>
          <a:p>
            <a:pPr marL="457200" indent="-457200">
              <a:buFont typeface="+mj-lt"/>
              <a:buAutoNum type="arabicPeriod"/>
            </a:pPr>
            <a:r>
              <a:rPr lang="en-US" dirty="0"/>
              <a:t>Compute the error = Distance from line = (Light sensor reading – Target Reading)</a:t>
            </a:r>
          </a:p>
          <a:p>
            <a:pPr marL="457200" indent="-457200">
              <a:buFont typeface="+mj-lt"/>
              <a:buAutoNum type="arabicPeriod"/>
            </a:pPr>
            <a:r>
              <a:rPr lang="en-US" dirty="0"/>
              <a:t>Scale the error to determine a correction amount. Adjust your scaling factor to make you robot follow the line more smoothly.</a:t>
            </a:r>
          </a:p>
          <a:p>
            <a:pPr marL="457200" indent="-457200">
              <a:buFont typeface="+mj-lt"/>
              <a:buAutoNum type="arabicPeriod"/>
            </a:pPr>
            <a:r>
              <a:rPr lang="en-US" dirty="0"/>
              <a:t>Use the Correction value (computer in Step 3) to adjust the robot’s turn towards the line.</a:t>
            </a:r>
          </a:p>
        </p:txBody>
      </p:sp>
      <p:sp>
        <p:nvSpPr>
          <p:cNvPr id="4" name="Footer Placeholder 3"/>
          <p:cNvSpPr>
            <a:spLocks noGrp="1"/>
          </p:cNvSpPr>
          <p:nvPr>
            <p:ph type="ftr" sz="quarter" idx="11"/>
          </p:nvPr>
        </p:nvSpPr>
        <p:spPr/>
        <p:txBody>
          <a:bodyPr/>
          <a:lstStyle/>
          <a:p>
            <a:r>
              <a:rPr lang="en-US"/>
              <a:t>© 2019 EV3Lessons.com, Last edit 7/19/2019</a:t>
            </a:r>
          </a:p>
        </p:txBody>
      </p:sp>
      <p:sp>
        <p:nvSpPr>
          <p:cNvPr id="5" name="Slide Number Placeholder 4"/>
          <p:cNvSpPr>
            <a:spLocks noGrp="1"/>
          </p:cNvSpPr>
          <p:nvPr>
            <p:ph type="sldNum" sz="quarter" idx="12"/>
          </p:nvPr>
        </p:nvSpPr>
        <p:spPr/>
        <p:txBody>
          <a:bodyPr/>
          <a:lstStyle/>
          <a:p>
            <a:fld id="{4382A7F7-08BF-4252-8141-63FB96055BBB}" type="slidenum">
              <a:rPr lang="en-US" smtClean="0"/>
              <a:t>12</a:t>
            </a:fld>
            <a:endParaRPr lang="en-US"/>
          </a:p>
        </p:txBody>
      </p:sp>
      <p:sp>
        <p:nvSpPr>
          <p:cNvPr id="2" name="Title 1"/>
          <p:cNvSpPr>
            <a:spLocks noGrp="1"/>
          </p:cNvSpPr>
          <p:nvPr>
            <p:ph type="title"/>
          </p:nvPr>
        </p:nvSpPr>
        <p:spPr/>
        <p:txBody>
          <a:bodyPr>
            <a:normAutofit/>
          </a:bodyPr>
          <a:lstStyle/>
          <a:p>
            <a:r>
              <a:rPr lang="en-US" dirty="0"/>
              <a:t>Proportional Pseudocode</a:t>
            </a:r>
          </a:p>
        </p:txBody>
      </p:sp>
    </p:spTree>
    <p:extLst>
      <p:ext uri="{BB962C8B-B14F-4D97-AF65-F5344CB8AC3E}">
        <p14:creationId xmlns:p14="http://schemas.microsoft.com/office/powerpoint/2010/main" val="163680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8CB11EB-02E0-A141-AC9F-0A30BB017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163" y="2897061"/>
            <a:ext cx="8574087" cy="2151316"/>
          </a:xfrm>
        </p:spPr>
      </p:pic>
      <p:sp>
        <p:nvSpPr>
          <p:cNvPr id="3" name="Footer Placeholder 2">
            <a:extLst>
              <a:ext uri="{FF2B5EF4-FFF2-40B4-BE49-F238E27FC236}">
                <a16:creationId xmlns:a16="http://schemas.microsoft.com/office/drawing/2014/main" id="{C41F35D7-2FD3-104E-B68F-A9AC37834B0F}"/>
              </a:ext>
            </a:extLst>
          </p:cNvPr>
          <p:cNvSpPr>
            <a:spLocks noGrp="1"/>
          </p:cNvSpPr>
          <p:nvPr>
            <p:ph type="ftr" sz="quarter" idx="11"/>
          </p:nvPr>
        </p:nvSpPr>
        <p:spPr/>
        <p:txBody>
          <a:bodyPr/>
          <a:lstStyle/>
          <a:p>
            <a:r>
              <a:rPr lang="en-US"/>
              <a:t>© 2019 EV3Lessons.com, Last edit 7/19/2019</a:t>
            </a:r>
          </a:p>
        </p:txBody>
      </p:sp>
      <p:sp>
        <p:nvSpPr>
          <p:cNvPr id="4" name="Slide Number Placeholder 3">
            <a:extLst>
              <a:ext uri="{FF2B5EF4-FFF2-40B4-BE49-F238E27FC236}">
                <a16:creationId xmlns:a16="http://schemas.microsoft.com/office/drawing/2014/main" id="{4EA1BBDB-A206-C846-955B-5C8B03DED64C}"/>
              </a:ext>
            </a:extLst>
          </p:cNvPr>
          <p:cNvSpPr>
            <a:spLocks noGrp="1"/>
          </p:cNvSpPr>
          <p:nvPr>
            <p:ph type="sldNum" sz="quarter" idx="12"/>
          </p:nvPr>
        </p:nvSpPr>
        <p:spPr/>
        <p:txBody>
          <a:bodyPr/>
          <a:lstStyle/>
          <a:p>
            <a:fld id="{4382A7F7-08BF-4252-8141-63FB96055BBB}" type="slidenum">
              <a:rPr lang="en-US" smtClean="0"/>
              <a:t>13</a:t>
            </a:fld>
            <a:endParaRPr lang="en-US"/>
          </a:p>
        </p:txBody>
      </p:sp>
      <p:sp>
        <p:nvSpPr>
          <p:cNvPr id="5" name="Title 4">
            <a:extLst>
              <a:ext uri="{FF2B5EF4-FFF2-40B4-BE49-F238E27FC236}">
                <a16:creationId xmlns:a16="http://schemas.microsoft.com/office/drawing/2014/main" id="{1C0C13BA-1E03-194F-913A-E629691B5883}"/>
              </a:ext>
            </a:extLst>
          </p:cNvPr>
          <p:cNvSpPr>
            <a:spLocks noGrp="1"/>
          </p:cNvSpPr>
          <p:nvPr>
            <p:ph type="title"/>
          </p:nvPr>
        </p:nvSpPr>
        <p:spPr/>
        <p:txBody>
          <a:bodyPr/>
          <a:lstStyle/>
          <a:p>
            <a:r>
              <a:rPr lang="en-US" dirty="0"/>
              <a:t>Proportional Line Follower</a:t>
            </a:r>
          </a:p>
        </p:txBody>
      </p:sp>
      <p:sp>
        <p:nvSpPr>
          <p:cNvPr id="2" name="TextBox 1">
            <a:extLst>
              <a:ext uri="{FF2B5EF4-FFF2-40B4-BE49-F238E27FC236}">
                <a16:creationId xmlns:a16="http://schemas.microsoft.com/office/drawing/2014/main" id="{6CFAA744-AC9A-514B-BE99-48D70AC0F7BC}"/>
              </a:ext>
            </a:extLst>
          </p:cNvPr>
          <p:cNvSpPr txBox="1"/>
          <p:nvPr/>
        </p:nvSpPr>
        <p:spPr>
          <a:xfrm>
            <a:off x="210835" y="1613940"/>
            <a:ext cx="3534703" cy="1446550"/>
          </a:xfrm>
          <a:prstGeom prst="rect">
            <a:avLst/>
          </a:prstGeom>
          <a:noFill/>
        </p:spPr>
        <p:txBody>
          <a:bodyPr wrap="square" rtlCol="0">
            <a:spAutoFit/>
          </a:bodyPr>
          <a:lstStyle/>
          <a:p>
            <a:r>
              <a:rPr lang="en-US" sz="1400" dirty="0"/>
              <a:t>Note: This program uses the color sensor in reflected light mode. You will need to calibrate your color sensor. If you do not know how to calibrate, please refer to our Calibration lesson.</a:t>
            </a:r>
          </a:p>
          <a:p>
            <a:endParaRPr lang="en-US" dirty="0"/>
          </a:p>
        </p:txBody>
      </p:sp>
      <p:sp>
        <p:nvSpPr>
          <p:cNvPr id="6" name="TextBox 5">
            <a:extLst>
              <a:ext uri="{FF2B5EF4-FFF2-40B4-BE49-F238E27FC236}">
                <a16:creationId xmlns:a16="http://schemas.microsoft.com/office/drawing/2014/main" id="{AD36E3EE-8B3F-1942-B29B-357FFC35C4A9}"/>
              </a:ext>
            </a:extLst>
          </p:cNvPr>
          <p:cNvSpPr txBox="1"/>
          <p:nvPr/>
        </p:nvSpPr>
        <p:spPr>
          <a:xfrm>
            <a:off x="1930234" y="4768831"/>
            <a:ext cx="2682240" cy="738664"/>
          </a:xfrm>
          <a:prstGeom prst="rect">
            <a:avLst/>
          </a:prstGeom>
          <a:noFill/>
        </p:spPr>
        <p:txBody>
          <a:bodyPr wrap="square" rtlCol="0">
            <a:spAutoFit/>
          </a:bodyPr>
          <a:lstStyle/>
          <a:p>
            <a:r>
              <a:rPr lang="en-US" sz="1400" dirty="0"/>
              <a:t>Part 1: Compute the Error</a:t>
            </a:r>
          </a:p>
          <a:p>
            <a:r>
              <a:rPr lang="en-US" sz="1400" dirty="0"/>
              <a:t>Our goal is to stay at the edge of the line (light sensor = 50)</a:t>
            </a:r>
          </a:p>
        </p:txBody>
      </p:sp>
      <p:sp>
        <p:nvSpPr>
          <p:cNvPr id="8" name="TextBox 7">
            <a:extLst>
              <a:ext uri="{FF2B5EF4-FFF2-40B4-BE49-F238E27FC236}">
                <a16:creationId xmlns:a16="http://schemas.microsoft.com/office/drawing/2014/main" id="{061FDEE6-CACC-BD46-AFDE-D458019D5CB6}"/>
              </a:ext>
            </a:extLst>
          </p:cNvPr>
          <p:cNvSpPr txBox="1"/>
          <p:nvPr/>
        </p:nvSpPr>
        <p:spPr>
          <a:xfrm>
            <a:off x="4612474" y="4746808"/>
            <a:ext cx="2682240" cy="1600438"/>
          </a:xfrm>
          <a:prstGeom prst="rect">
            <a:avLst/>
          </a:prstGeom>
          <a:noFill/>
        </p:spPr>
        <p:txBody>
          <a:bodyPr wrap="square" rtlCol="0">
            <a:spAutoFit/>
          </a:bodyPr>
          <a:lstStyle/>
          <a:p>
            <a:r>
              <a:rPr lang="en-US" sz="1400" dirty="0"/>
              <a:t>Part 2: Apply the correction</a:t>
            </a:r>
          </a:p>
          <a:p>
            <a:r>
              <a:rPr lang="en-US" sz="1400" dirty="0"/>
              <a:t>The error in part 1 is multiplied by a Constant of Proportionality (0.7). This will be different for each robot/application. See slides 9-11 to learn how to tune this number.</a:t>
            </a:r>
          </a:p>
        </p:txBody>
      </p:sp>
      <p:sp>
        <p:nvSpPr>
          <p:cNvPr id="9" name="TextBox 8">
            <a:extLst>
              <a:ext uri="{FF2B5EF4-FFF2-40B4-BE49-F238E27FC236}">
                <a16:creationId xmlns:a16="http://schemas.microsoft.com/office/drawing/2014/main" id="{24B7AAAF-DD2F-0942-AC93-1387358D1ECF}"/>
              </a:ext>
            </a:extLst>
          </p:cNvPr>
          <p:cNvSpPr txBox="1"/>
          <p:nvPr/>
        </p:nvSpPr>
        <p:spPr>
          <a:xfrm>
            <a:off x="7356616" y="4746808"/>
            <a:ext cx="1522268" cy="1169551"/>
          </a:xfrm>
          <a:prstGeom prst="rect">
            <a:avLst/>
          </a:prstGeom>
          <a:noFill/>
        </p:spPr>
        <p:txBody>
          <a:bodyPr wrap="square" rtlCol="0">
            <a:spAutoFit/>
          </a:bodyPr>
          <a:lstStyle/>
          <a:p>
            <a:r>
              <a:rPr lang="en-US" sz="1400" dirty="0"/>
              <a:t>This line follower ends after 1000 degrees. Change this to suit your needs.</a:t>
            </a:r>
          </a:p>
        </p:txBody>
      </p:sp>
      <p:sp>
        <p:nvSpPr>
          <p:cNvPr id="10" name="TextBox 9">
            <a:extLst>
              <a:ext uri="{FF2B5EF4-FFF2-40B4-BE49-F238E27FC236}">
                <a16:creationId xmlns:a16="http://schemas.microsoft.com/office/drawing/2014/main" id="{78674F0B-7316-664E-8E05-42B1DD743D69}"/>
              </a:ext>
            </a:extLst>
          </p:cNvPr>
          <p:cNvSpPr txBox="1"/>
          <p:nvPr/>
        </p:nvSpPr>
        <p:spPr>
          <a:xfrm>
            <a:off x="972712" y="4773208"/>
            <a:ext cx="827314" cy="954107"/>
          </a:xfrm>
          <a:prstGeom prst="rect">
            <a:avLst/>
          </a:prstGeom>
          <a:noFill/>
        </p:spPr>
        <p:txBody>
          <a:bodyPr wrap="square" rtlCol="0">
            <a:spAutoFit/>
          </a:bodyPr>
          <a:lstStyle/>
          <a:p>
            <a:r>
              <a:rPr lang="en-US" sz="1400" dirty="0"/>
              <a:t>Reset the rotation sensor</a:t>
            </a:r>
          </a:p>
        </p:txBody>
      </p:sp>
      <p:sp>
        <p:nvSpPr>
          <p:cNvPr id="11" name="TextBox 10">
            <a:extLst>
              <a:ext uri="{FF2B5EF4-FFF2-40B4-BE49-F238E27FC236}">
                <a16:creationId xmlns:a16="http://schemas.microsoft.com/office/drawing/2014/main" id="{D06A5BC0-3FAA-F048-AE36-CC1DF01B787A}"/>
              </a:ext>
            </a:extLst>
          </p:cNvPr>
          <p:cNvSpPr txBox="1"/>
          <p:nvPr/>
        </p:nvSpPr>
        <p:spPr>
          <a:xfrm>
            <a:off x="4923064" y="1559882"/>
            <a:ext cx="4220935" cy="646331"/>
          </a:xfrm>
          <a:prstGeom prst="rect">
            <a:avLst/>
          </a:prstGeom>
          <a:noFill/>
        </p:spPr>
        <p:txBody>
          <a:bodyPr wrap="square" rtlCol="0">
            <a:spAutoFit/>
          </a:bodyPr>
          <a:lstStyle/>
          <a:p>
            <a:r>
              <a:rPr lang="en-US" i="1" dirty="0"/>
              <a:t>Please refer to Proportional Control Lesson for more details</a:t>
            </a:r>
          </a:p>
        </p:txBody>
      </p:sp>
    </p:spTree>
    <p:extLst>
      <p:ext uri="{BB962C8B-B14F-4D97-AF65-F5344CB8AC3E}">
        <p14:creationId xmlns:p14="http://schemas.microsoft.com/office/powerpoint/2010/main" val="147928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FE2417-072A-0248-84EE-01B68F49EA1F}"/>
              </a:ext>
            </a:extLst>
          </p:cNvPr>
          <p:cNvSpPr>
            <a:spLocks noGrp="1"/>
          </p:cNvSpPr>
          <p:nvPr>
            <p:ph idx="1"/>
          </p:nvPr>
        </p:nvSpPr>
        <p:spPr/>
        <p:txBody>
          <a:bodyPr>
            <a:normAutofit fontScale="77500" lnSpcReduction="20000"/>
          </a:bodyPr>
          <a:lstStyle/>
          <a:p>
            <a:pPr marL="350838" indent="-350838">
              <a:buFont typeface="+mj-lt"/>
              <a:buAutoNum type="arabicPeriod"/>
            </a:pPr>
            <a:r>
              <a:rPr lang="en-US" dirty="0"/>
              <a:t>Take a new light sensor reading</a:t>
            </a:r>
          </a:p>
          <a:p>
            <a:pPr marL="350838" indent="-350838">
              <a:buFont typeface="+mj-lt"/>
              <a:buAutoNum type="arabicPeriod"/>
            </a:pPr>
            <a:r>
              <a:rPr lang="en-US" dirty="0"/>
              <a:t>Compute the “error”</a:t>
            </a:r>
          </a:p>
          <a:p>
            <a:pPr marL="350838" indent="-350838">
              <a:buFont typeface="+mj-lt"/>
              <a:buAutoNum type="arabicPeriod"/>
            </a:pPr>
            <a:r>
              <a:rPr lang="en-US" dirty="0"/>
              <a:t>Scale error to determine contribution to steering update (proportional control)</a:t>
            </a:r>
          </a:p>
          <a:p>
            <a:pPr marL="350838" indent="-350838">
              <a:buFont typeface="+mj-lt"/>
              <a:buAutoNum type="arabicPeriod"/>
            </a:pPr>
            <a:r>
              <a:rPr lang="en-US" dirty="0"/>
              <a:t>Use error to update integral (sum of all past errors)</a:t>
            </a:r>
          </a:p>
          <a:p>
            <a:pPr marL="350838" indent="-350838">
              <a:buFont typeface="+mj-lt"/>
              <a:buAutoNum type="arabicPeriod"/>
            </a:pPr>
            <a:r>
              <a:rPr lang="en-US" dirty="0"/>
              <a:t>Scale integral to determine contribution to steering update (integral control)</a:t>
            </a:r>
          </a:p>
          <a:p>
            <a:pPr marL="350838" indent="-350838">
              <a:buFont typeface="+mj-lt"/>
              <a:buAutoNum type="arabicPeriod"/>
            </a:pPr>
            <a:r>
              <a:rPr lang="en-US" dirty="0"/>
              <a:t>Use error to update derivative (difference from last error)</a:t>
            </a:r>
          </a:p>
          <a:p>
            <a:pPr marL="350838" indent="-350838">
              <a:buFont typeface="+mj-lt"/>
              <a:buAutoNum type="arabicPeriod"/>
            </a:pPr>
            <a:r>
              <a:rPr lang="en-US" dirty="0"/>
              <a:t>Scale derivative to determine contribution to steering update (derivative control)</a:t>
            </a:r>
          </a:p>
          <a:p>
            <a:pPr marL="350838" indent="-350838">
              <a:buFont typeface="+mj-lt"/>
              <a:buAutoNum type="arabicPeriod"/>
            </a:pPr>
            <a:r>
              <a:rPr lang="en-US" dirty="0"/>
              <a:t>Combine P, I, and D feedback and steer robot</a:t>
            </a:r>
          </a:p>
          <a:p>
            <a:pPr marL="557213" indent="-557213">
              <a:buFont typeface="+mj-lt"/>
              <a:buAutoNum type="arabicPeriod"/>
            </a:pPr>
            <a:endParaRPr lang="en-US" dirty="0"/>
          </a:p>
          <a:p>
            <a:pPr marL="557213" indent="-557213">
              <a:buFont typeface="+mj-lt"/>
              <a:buAutoNum type="arabicPeriod"/>
            </a:pPr>
            <a:endParaRPr lang="en-US" dirty="0"/>
          </a:p>
        </p:txBody>
      </p:sp>
      <p:sp>
        <p:nvSpPr>
          <p:cNvPr id="4" name="Footer Placeholder 3">
            <a:extLst>
              <a:ext uri="{FF2B5EF4-FFF2-40B4-BE49-F238E27FC236}">
                <a16:creationId xmlns:a16="http://schemas.microsoft.com/office/drawing/2014/main" id="{8913BA66-84AE-8545-B3E0-7EC4364155FD}"/>
              </a:ext>
            </a:extLst>
          </p:cNvPr>
          <p:cNvSpPr>
            <a:spLocks noGrp="1"/>
          </p:cNvSpPr>
          <p:nvPr>
            <p:ph type="ftr" sz="quarter" idx="11"/>
          </p:nvPr>
        </p:nvSpPr>
        <p:spPr/>
        <p:txBody>
          <a:bodyPr/>
          <a:lstStyle/>
          <a:p>
            <a:r>
              <a:rPr lang="en-US"/>
              <a:t>© 2019 EV3Lessons.com, Last edit 7/19/2019</a:t>
            </a:r>
          </a:p>
        </p:txBody>
      </p:sp>
      <p:sp>
        <p:nvSpPr>
          <p:cNvPr id="5" name="Slide Number Placeholder 4">
            <a:extLst>
              <a:ext uri="{FF2B5EF4-FFF2-40B4-BE49-F238E27FC236}">
                <a16:creationId xmlns:a16="http://schemas.microsoft.com/office/drawing/2014/main" id="{9C7BD8E5-5934-7C4D-ADF0-E0E23F42A458}"/>
              </a:ext>
            </a:extLst>
          </p:cNvPr>
          <p:cNvSpPr>
            <a:spLocks noGrp="1"/>
          </p:cNvSpPr>
          <p:nvPr>
            <p:ph type="sldNum" sz="quarter" idx="12"/>
          </p:nvPr>
        </p:nvSpPr>
        <p:spPr/>
        <p:txBody>
          <a:bodyPr/>
          <a:lstStyle/>
          <a:p>
            <a:fld id="{B5F30C1C-BCCC-664E-9FE7-5455AC9E6D5D}" type="slidenum">
              <a:rPr lang="en-US" smtClean="0"/>
              <a:t>14</a:t>
            </a:fld>
            <a:endParaRPr lang="en-US"/>
          </a:p>
        </p:txBody>
      </p:sp>
      <p:sp>
        <p:nvSpPr>
          <p:cNvPr id="2" name="Title 1">
            <a:extLst>
              <a:ext uri="{FF2B5EF4-FFF2-40B4-BE49-F238E27FC236}">
                <a16:creationId xmlns:a16="http://schemas.microsoft.com/office/drawing/2014/main" id="{4ED4512D-FB62-CB43-BB5F-61172570E21D}"/>
              </a:ext>
            </a:extLst>
          </p:cNvPr>
          <p:cNvSpPr>
            <a:spLocks noGrp="1"/>
          </p:cNvSpPr>
          <p:nvPr>
            <p:ph type="title"/>
          </p:nvPr>
        </p:nvSpPr>
        <p:spPr/>
        <p:txBody>
          <a:bodyPr/>
          <a:lstStyle/>
          <a:p>
            <a:r>
              <a:rPr lang="en-US" dirty="0"/>
              <a:t>PID Pseudocode</a:t>
            </a:r>
          </a:p>
        </p:txBody>
      </p:sp>
    </p:spTree>
    <p:extLst>
      <p:ext uri="{BB962C8B-B14F-4D97-AF65-F5344CB8AC3E}">
        <p14:creationId xmlns:p14="http://schemas.microsoft.com/office/powerpoint/2010/main" val="230066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473870-68F3-3842-AF03-CCBAA4379815}"/>
              </a:ext>
            </a:extLst>
          </p:cNvPr>
          <p:cNvSpPr>
            <a:spLocks noGrp="1"/>
          </p:cNvSpPr>
          <p:nvPr>
            <p:ph type="ftr" sz="quarter" idx="11"/>
          </p:nvPr>
        </p:nvSpPr>
        <p:spPr/>
        <p:txBody>
          <a:bodyPr/>
          <a:lstStyle/>
          <a:p>
            <a:r>
              <a:rPr lang="en-US"/>
              <a:t>© 2019 EV3Lessons.com, Last edit 07/10/2019</a:t>
            </a:r>
          </a:p>
        </p:txBody>
      </p:sp>
      <p:sp>
        <p:nvSpPr>
          <p:cNvPr id="4" name="Slide Number Placeholder 3">
            <a:extLst>
              <a:ext uri="{FF2B5EF4-FFF2-40B4-BE49-F238E27FC236}">
                <a16:creationId xmlns:a16="http://schemas.microsoft.com/office/drawing/2014/main" id="{A369668E-2C79-2744-A735-0934BD28334B}"/>
              </a:ext>
            </a:extLst>
          </p:cNvPr>
          <p:cNvSpPr>
            <a:spLocks noGrp="1"/>
          </p:cNvSpPr>
          <p:nvPr>
            <p:ph type="sldNum" sz="quarter" idx="12"/>
          </p:nvPr>
        </p:nvSpPr>
        <p:spPr/>
        <p:txBody>
          <a:bodyPr/>
          <a:lstStyle/>
          <a:p>
            <a:fld id="{B5F30C1C-BCCC-664E-9FE7-5455AC9E6D5D}" type="slidenum">
              <a:rPr lang="en-US" smtClean="0"/>
              <a:t>15</a:t>
            </a:fld>
            <a:endParaRPr lang="en-US"/>
          </a:p>
        </p:txBody>
      </p:sp>
      <p:sp>
        <p:nvSpPr>
          <p:cNvPr id="5" name="Title 4">
            <a:extLst>
              <a:ext uri="{FF2B5EF4-FFF2-40B4-BE49-F238E27FC236}">
                <a16:creationId xmlns:a16="http://schemas.microsoft.com/office/drawing/2014/main" id="{038D74F9-CFF5-B247-BE99-3959E6CA3F69}"/>
              </a:ext>
            </a:extLst>
          </p:cNvPr>
          <p:cNvSpPr>
            <a:spLocks noGrp="1"/>
          </p:cNvSpPr>
          <p:nvPr>
            <p:ph type="title"/>
          </p:nvPr>
        </p:nvSpPr>
        <p:spPr/>
        <p:txBody>
          <a:bodyPr/>
          <a:lstStyle/>
          <a:p>
            <a:r>
              <a:rPr lang="en-US" dirty="0"/>
              <a:t>PID Code</a:t>
            </a:r>
          </a:p>
        </p:txBody>
      </p:sp>
      <p:pic>
        <p:nvPicPr>
          <p:cNvPr id="17" name="Content Placeholder 11">
            <a:extLst>
              <a:ext uri="{FF2B5EF4-FFF2-40B4-BE49-F238E27FC236}">
                <a16:creationId xmlns:a16="http://schemas.microsoft.com/office/drawing/2014/main" id="{76A833B6-C6B2-B748-9851-031B1D343408}"/>
              </a:ext>
            </a:extLst>
          </p:cNvPr>
          <p:cNvPicPr>
            <a:picLocks noGrp="1" noChangeAspect="1"/>
          </p:cNvPicPr>
          <p:nvPr>
            <p:ph idx="1"/>
          </p:nvPr>
        </p:nvPicPr>
        <p:blipFill>
          <a:blip r:embed="rId2"/>
          <a:stretch>
            <a:fillRect/>
          </a:stretch>
        </p:blipFill>
        <p:spPr>
          <a:xfrm>
            <a:off x="215464" y="3932481"/>
            <a:ext cx="8809330" cy="2565318"/>
          </a:xfrm>
        </p:spPr>
      </p:pic>
      <p:sp>
        <p:nvSpPr>
          <p:cNvPr id="18" name="TextBox 17">
            <a:extLst>
              <a:ext uri="{FF2B5EF4-FFF2-40B4-BE49-F238E27FC236}">
                <a16:creationId xmlns:a16="http://schemas.microsoft.com/office/drawing/2014/main" id="{3D47534B-99B1-8C4D-AD33-F9AE9F557A24}"/>
              </a:ext>
            </a:extLst>
          </p:cNvPr>
          <p:cNvSpPr txBox="1"/>
          <p:nvPr/>
        </p:nvSpPr>
        <p:spPr>
          <a:xfrm>
            <a:off x="842278" y="4274945"/>
            <a:ext cx="3009014" cy="369332"/>
          </a:xfrm>
          <a:prstGeom prst="rect">
            <a:avLst/>
          </a:prstGeom>
          <a:noFill/>
        </p:spPr>
        <p:txBody>
          <a:bodyPr wrap="square" rtlCol="0">
            <a:spAutoFit/>
          </a:bodyPr>
          <a:lstStyle/>
          <a:p>
            <a:pPr algn="ctr"/>
            <a:r>
              <a:rPr lang="en-US" dirty="0"/>
              <a:t>Proportional</a:t>
            </a:r>
          </a:p>
        </p:txBody>
      </p:sp>
      <p:sp>
        <p:nvSpPr>
          <p:cNvPr id="19" name="TextBox 18">
            <a:extLst>
              <a:ext uri="{FF2B5EF4-FFF2-40B4-BE49-F238E27FC236}">
                <a16:creationId xmlns:a16="http://schemas.microsoft.com/office/drawing/2014/main" id="{30145E2C-86AE-F646-8FEF-3201F46DC5A5}"/>
              </a:ext>
            </a:extLst>
          </p:cNvPr>
          <p:cNvSpPr txBox="1"/>
          <p:nvPr/>
        </p:nvSpPr>
        <p:spPr>
          <a:xfrm>
            <a:off x="4095841" y="4274945"/>
            <a:ext cx="3508744" cy="369332"/>
          </a:xfrm>
          <a:prstGeom prst="rect">
            <a:avLst/>
          </a:prstGeom>
          <a:noFill/>
        </p:spPr>
        <p:txBody>
          <a:bodyPr wrap="square" rtlCol="0">
            <a:spAutoFit/>
          </a:bodyPr>
          <a:lstStyle/>
          <a:p>
            <a:pPr algn="ctr"/>
            <a:r>
              <a:rPr lang="en-US" dirty="0"/>
              <a:t>Integral</a:t>
            </a:r>
          </a:p>
        </p:txBody>
      </p:sp>
      <p:sp>
        <p:nvSpPr>
          <p:cNvPr id="20" name="TextBox 19">
            <a:extLst>
              <a:ext uri="{FF2B5EF4-FFF2-40B4-BE49-F238E27FC236}">
                <a16:creationId xmlns:a16="http://schemas.microsoft.com/office/drawing/2014/main" id="{A8789C83-223E-6B48-BF23-22696F2487EA}"/>
              </a:ext>
            </a:extLst>
          </p:cNvPr>
          <p:cNvSpPr txBox="1"/>
          <p:nvPr/>
        </p:nvSpPr>
        <p:spPr>
          <a:xfrm>
            <a:off x="547097" y="5151032"/>
            <a:ext cx="4005944" cy="369332"/>
          </a:xfrm>
          <a:prstGeom prst="rect">
            <a:avLst/>
          </a:prstGeom>
          <a:noFill/>
        </p:spPr>
        <p:txBody>
          <a:bodyPr wrap="square" rtlCol="0">
            <a:spAutoFit/>
          </a:bodyPr>
          <a:lstStyle/>
          <a:p>
            <a:pPr algn="ctr"/>
            <a:r>
              <a:rPr lang="en-US" dirty="0"/>
              <a:t>Derivative</a:t>
            </a:r>
          </a:p>
        </p:txBody>
      </p:sp>
      <p:sp>
        <p:nvSpPr>
          <p:cNvPr id="21" name="TextBox 20">
            <a:extLst>
              <a:ext uri="{FF2B5EF4-FFF2-40B4-BE49-F238E27FC236}">
                <a16:creationId xmlns:a16="http://schemas.microsoft.com/office/drawing/2014/main" id="{757EDFA3-6AA0-5140-9A55-AC9227C054D4}"/>
              </a:ext>
            </a:extLst>
          </p:cNvPr>
          <p:cNvSpPr txBox="1"/>
          <p:nvPr/>
        </p:nvSpPr>
        <p:spPr>
          <a:xfrm>
            <a:off x="4805846" y="5151032"/>
            <a:ext cx="3162749" cy="369332"/>
          </a:xfrm>
          <a:prstGeom prst="rect">
            <a:avLst/>
          </a:prstGeom>
          <a:noFill/>
        </p:spPr>
        <p:txBody>
          <a:bodyPr wrap="square" rtlCol="0">
            <a:spAutoFit/>
          </a:bodyPr>
          <a:lstStyle/>
          <a:p>
            <a:pPr algn="ctr"/>
            <a:r>
              <a:rPr lang="en-US" dirty="0"/>
              <a:t>Putting it all Together</a:t>
            </a:r>
          </a:p>
        </p:txBody>
      </p:sp>
      <p:sp>
        <p:nvSpPr>
          <p:cNvPr id="22" name="TextBox 21">
            <a:extLst>
              <a:ext uri="{FF2B5EF4-FFF2-40B4-BE49-F238E27FC236}">
                <a16:creationId xmlns:a16="http://schemas.microsoft.com/office/drawing/2014/main" id="{FCFB1ECA-68C3-094A-8076-F3C635CC7845}"/>
              </a:ext>
            </a:extLst>
          </p:cNvPr>
          <p:cNvSpPr txBox="1"/>
          <p:nvPr/>
        </p:nvSpPr>
        <p:spPr>
          <a:xfrm>
            <a:off x="151401" y="1895153"/>
            <a:ext cx="2605062" cy="1754326"/>
          </a:xfrm>
          <a:prstGeom prst="rect">
            <a:avLst/>
          </a:prstGeom>
          <a:noFill/>
        </p:spPr>
        <p:txBody>
          <a:bodyPr wrap="square" rtlCol="0">
            <a:spAutoFit/>
          </a:bodyPr>
          <a:lstStyle/>
          <a:p>
            <a:r>
              <a:rPr lang="en-US" dirty="0"/>
              <a:t>Set up the variables for the last error and integral before the loop and initialize to 0 because they are read before being written.</a:t>
            </a:r>
          </a:p>
        </p:txBody>
      </p:sp>
      <p:sp>
        <p:nvSpPr>
          <p:cNvPr id="23" name="TextBox 22">
            <a:extLst>
              <a:ext uri="{FF2B5EF4-FFF2-40B4-BE49-F238E27FC236}">
                <a16:creationId xmlns:a16="http://schemas.microsoft.com/office/drawing/2014/main" id="{F90D2318-067F-8F4A-BAB5-B1417294B950}"/>
              </a:ext>
            </a:extLst>
          </p:cNvPr>
          <p:cNvSpPr txBox="1"/>
          <p:nvPr/>
        </p:nvSpPr>
        <p:spPr>
          <a:xfrm>
            <a:off x="6083437" y="2216388"/>
            <a:ext cx="1427356" cy="954107"/>
          </a:xfrm>
          <a:prstGeom prst="rect">
            <a:avLst/>
          </a:prstGeom>
          <a:noFill/>
        </p:spPr>
        <p:txBody>
          <a:bodyPr wrap="square" rtlCol="0">
            <a:spAutoFit/>
          </a:bodyPr>
          <a:lstStyle/>
          <a:p>
            <a:r>
              <a:rPr lang="en-US" sz="1400" i="1" dirty="0"/>
              <a:t>Code has been split for readability. Continues below.</a:t>
            </a:r>
          </a:p>
        </p:txBody>
      </p:sp>
      <p:pic>
        <p:nvPicPr>
          <p:cNvPr id="24" name="Picture 23">
            <a:extLst>
              <a:ext uri="{FF2B5EF4-FFF2-40B4-BE49-F238E27FC236}">
                <a16:creationId xmlns:a16="http://schemas.microsoft.com/office/drawing/2014/main" id="{47F8C3B5-BA03-4344-8925-A649B39BF63C}"/>
              </a:ext>
            </a:extLst>
          </p:cNvPr>
          <p:cNvPicPr>
            <a:picLocks noChangeAspect="1"/>
          </p:cNvPicPr>
          <p:nvPr/>
        </p:nvPicPr>
        <p:blipFill rotWithShape="1">
          <a:blip r:embed="rId3"/>
          <a:srcRect l="7804" t="4838" b="34089"/>
          <a:stretch/>
        </p:blipFill>
        <p:spPr>
          <a:xfrm>
            <a:off x="2692399" y="1425934"/>
            <a:ext cx="2605063" cy="2535013"/>
          </a:xfrm>
          <a:prstGeom prst="rect">
            <a:avLst/>
          </a:prstGeom>
        </p:spPr>
      </p:pic>
      <p:sp>
        <p:nvSpPr>
          <p:cNvPr id="11" name="TextBox 10">
            <a:extLst>
              <a:ext uri="{FF2B5EF4-FFF2-40B4-BE49-F238E27FC236}">
                <a16:creationId xmlns:a16="http://schemas.microsoft.com/office/drawing/2014/main" id="{60757314-12E9-B44B-BC8D-549E346D660E}"/>
              </a:ext>
            </a:extLst>
          </p:cNvPr>
          <p:cNvSpPr txBox="1"/>
          <p:nvPr/>
        </p:nvSpPr>
        <p:spPr>
          <a:xfrm>
            <a:off x="5961678" y="1386467"/>
            <a:ext cx="2968607" cy="646331"/>
          </a:xfrm>
          <a:prstGeom prst="rect">
            <a:avLst/>
          </a:prstGeom>
          <a:noFill/>
        </p:spPr>
        <p:txBody>
          <a:bodyPr wrap="square" rtlCol="0">
            <a:spAutoFit/>
          </a:bodyPr>
          <a:lstStyle/>
          <a:p>
            <a:r>
              <a:rPr lang="en-US" dirty="0"/>
              <a:t>Refer to PID lesson for more details</a:t>
            </a:r>
          </a:p>
        </p:txBody>
      </p:sp>
    </p:spTree>
    <p:extLst>
      <p:ext uri="{BB962C8B-B14F-4D97-AF65-F5344CB8AC3E}">
        <p14:creationId xmlns:p14="http://schemas.microsoft.com/office/powerpoint/2010/main" val="3186050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16F7-8906-684E-8AE3-92B8F1628095}"/>
              </a:ext>
            </a:extLst>
          </p:cNvPr>
          <p:cNvSpPr>
            <a:spLocks noGrp="1"/>
          </p:cNvSpPr>
          <p:nvPr>
            <p:ph type="title"/>
          </p:nvPr>
        </p:nvSpPr>
        <p:spPr/>
        <p:txBody>
          <a:bodyPr/>
          <a:lstStyle/>
          <a:p>
            <a:r>
              <a:rPr lang="en-US" dirty="0"/>
              <a:t>Evaluating Line followers</a:t>
            </a:r>
          </a:p>
        </p:txBody>
      </p:sp>
      <p:sp>
        <p:nvSpPr>
          <p:cNvPr id="11" name="Text Placeholder 10">
            <a:extLst>
              <a:ext uri="{FF2B5EF4-FFF2-40B4-BE49-F238E27FC236}">
                <a16:creationId xmlns:a16="http://schemas.microsoft.com/office/drawing/2014/main" id="{DEF97346-3594-7D45-9D4E-6F05328AAB9C}"/>
              </a:ext>
            </a:extLst>
          </p:cNvPr>
          <p:cNvSpPr>
            <a:spLocks noGrp="1"/>
          </p:cNvSpPr>
          <p:nvPr>
            <p:ph type="body" idx="1"/>
          </p:nvPr>
        </p:nvSpPr>
        <p:spPr/>
        <p:txBody>
          <a:bodyPr/>
          <a:lstStyle/>
          <a:p>
            <a:r>
              <a:rPr lang="en-US" dirty="0"/>
              <a:t>Proportional</a:t>
            </a:r>
          </a:p>
        </p:txBody>
      </p:sp>
      <p:sp>
        <p:nvSpPr>
          <p:cNvPr id="12" name="Content Placeholder 11">
            <a:extLst>
              <a:ext uri="{FF2B5EF4-FFF2-40B4-BE49-F238E27FC236}">
                <a16:creationId xmlns:a16="http://schemas.microsoft.com/office/drawing/2014/main" id="{333FFF0D-A93B-DB48-8B1A-BC57D47AAFB7}"/>
              </a:ext>
            </a:extLst>
          </p:cNvPr>
          <p:cNvSpPr>
            <a:spLocks noGrp="1"/>
          </p:cNvSpPr>
          <p:nvPr>
            <p:ph sz="half" idx="2"/>
          </p:nvPr>
        </p:nvSpPr>
        <p:spPr/>
        <p:txBody>
          <a:bodyPr>
            <a:normAutofit lnSpcReduction="10000"/>
          </a:bodyPr>
          <a:lstStyle/>
          <a:p>
            <a:r>
              <a:rPr lang="en-US" dirty="0"/>
              <a:t>Uses the “P” in PID</a:t>
            </a:r>
          </a:p>
          <a:p>
            <a:r>
              <a:rPr lang="en-US" dirty="0"/>
              <a:t>Makes proportional turns</a:t>
            </a:r>
          </a:p>
          <a:p>
            <a:r>
              <a:rPr lang="en-US" dirty="0"/>
              <a:t>Works well on both straight and curved lines</a:t>
            </a:r>
          </a:p>
          <a:p>
            <a:r>
              <a:rPr lang="en-US" dirty="0"/>
              <a:t>Good for intermediate to advanced teams </a:t>
            </a:r>
            <a:r>
              <a:rPr lang="en-US" dirty="0">
                <a:sym typeface="Wingdings"/>
              </a:rPr>
              <a:t> need to know math blocks and data wires</a:t>
            </a:r>
            <a:endParaRPr lang="en-US" dirty="0"/>
          </a:p>
          <a:p>
            <a:endParaRPr lang="en-US" dirty="0"/>
          </a:p>
        </p:txBody>
      </p:sp>
      <p:sp>
        <p:nvSpPr>
          <p:cNvPr id="13" name="Text Placeholder 12">
            <a:extLst>
              <a:ext uri="{FF2B5EF4-FFF2-40B4-BE49-F238E27FC236}">
                <a16:creationId xmlns:a16="http://schemas.microsoft.com/office/drawing/2014/main" id="{389CC97C-0228-094C-834E-2BFB3D52E840}"/>
              </a:ext>
            </a:extLst>
          </p:cNvPr>
          <p:cNvSpPr>
            <a:spLocks noGrp="1"/>
          </p:cNvSpPr>
          <p:nvPr>
            <p:ph type="body" sz="quarter" idx="3"/>
          </p:nvPr>
        </p:nvSpPr>
        <p:spPr/>
        <p:txBody>
          <a:bodyPr/>
          <a:lstStyle/>
          <a:p>
            <a:r>
              <a:rPr lang="en-US" dirty="0"/>
              <a:t>PID</a:t>
            </a:r>
          </a:p>
        </p:txBody>
      </p:sp>
      <p:sp>
        <p:nvSpPr>
          <p:cNvPr id="14" name="Content Placeholder 13">
            <a:extLst>
              <a:ext uri="{FF2B5EF4-FFF2-40B4-BE49-F238E27FC236}">
                <a16:creationId xmlns:a16="http://schemas.microsoft.com/office/drawing/2014/main" id="{60B7C373-B3EE-4640-BEEB-530C3348F2CB}"/>
              </a:ext>
            </a:extLst>
          </p:cNvPr>
          <p:cNvSpPr>
            <a:spLocks noGrp="1"/>
          </p:cNvSpPr>
          <p:nvPr>
            <p:ph sz="quarter" idx="4"/>
          </p:nvPr>
        </p:nvSpPr>
        <p:spPr/>
        <p:txBody>
          <a:bodyPr/>
          <a:lstStyle/>
          <a:p>
            <a:r>
              <a:rPr lang="en-US" dirty="0"/>
              <a:t>It is better than proportional control on a very curved line, as the robot adapts to the curviness</a:t>
            </a:r>
          </a:p>
          <a:p>
            <a:r>
              <a:rPr lang="en-US" dirty="0"/>
              <a:t>However, for FIRST LEGO League, which mostly has straight lines, proportional control can be sufficient</a:t>
            </a:r>
          </a:p>
          <a:p>
            <a:endParaRPr lang="en-US" dirty="0"/>
          </a:p>
        </p:txBody>
      </p:sp>
      <p:sp>
        <p:nvSpPr>
          <p:cNvPr id="4" name="Footer Placeholder 3">
            <a:extLst>
              <a:ext uri="{FF2B5EF4-FFF2-40B4-BE49-F238E27FC236}">
                <a16:creationId xmlns:a16="http://schemas.microsoft.com/office/drawing/2014/main" id="{C04F55E8-92EB-8D41-8B8A-79DA0AB08896}"/>
              </a:ext>
            </a:extLst>
          </p:cNvPr>
          <p:cNvSpPr>
            <a:spLocks noGrp="1"/>
          </p:cNvSpPr>
          <p:nvPr>
            <p:ph type="ftr" sz="quarter" idx="11"/>
          </p:nvPr>
        </p:nvSpPr>
        <p:spPr/>
        <p:txBody>
          <a:bodyPr/>
          <a:lstStyle/>
          <a:p>
            <a:r>
              <a:rPr lang="en-US"/>
              <a:t>© 2019 EV3Lessons.com, Last edit 7/19/2019</a:t>
            </a:r>
          </a:p>
        </p:txBody>
      </p:sp>
      <p:sp>
        <p:nvSpPr>
          <p:cNvPr id="5" name="Slide Number Placeholder 4">
            <a:extLst>
              <a:ext uri="{FF2B5EF4-FFF2-40B4-BE49-F238E27FC236}">
                <a16:creationId xmlns:a16="http://schemas.microsoft.com/office/drawing/2014/main" id="{CA2DBFED-98A8-A640-BADE-6CB3FE42BC68}"/>
              </a:ext>
            </a:extLst>
          </p:cNvPr>
          <p:cNvSpPr>
            <a:spLocks noGrp="1"/>
          </p:cNvSpPr>
          <p:nvPr>
            <p:ph type="sldNum" sz="quarter" idx="12"/>
          </p:nvPr>
        </p:nvSpPr>
        <p:spPr/>
        <p:txBody>
          <a:bodyPr/>
          <a:lstStyle/>
          <a:p>
            <a:fld id="{B5F30C1C-BCCC-664E-9FE7-5455AC9E6D5D}" type="slidenum">
              <a:rPr lang="en-US" smtClean="0"/>
              <a:pPr/>
              <a:t>16</a:t>
            </a:fld>
            <a:endParaRPr lang="en-US"/>
          </a:p>
        </p:txBody>
      </p:sp>
    </p:spTree>
    <p:extLst>
      <p:ext uri="{BB962C8B-B14F-4D97-AF65-F5344CB8AC3E}">
        <p14:creationId xmlns:p14="http://schemas.microsoft.com/office/powerpoint/2010/main" val="331086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This tutorial was created by Sanjay </a:t>
            </a:r>
            <a:r>
              <a:rPr lang="en-US" dirty="0" err="1"/>
              <a:t>Seshan</a:t>
            </a:r>
            <a:r>
              <a:rPr lang="en-US" dirty="0"/>
              <a:t> and Arvind </a:t>
            </a:r>
            <a:r>
              <a:rPr lang="en-US" dirty="0" err="1"/>
              <a:t>Seshan</a:t>
            </a:r>
            <a:r>
              <a:rPr lang="en-US"/>
              <a:t> </a:t>
            </a:r>
          </a:p>
          <a:p>
            <a:r>
              <a:rPr lang="en-US"/>
              <a:t>More </a:t>
            </a:r>
            <a:r>
              <a:rPr lang="en-US" dirty="0"/>
              <a:t>lessons at www.ev3lessons.com</a:t>
            </a:r>
          </a:p>
        </p:txBody>
      </p:sp>
      <p:sp>
        <p:nvSpPr>
          <p:cNvPr id="4" name="Footer Placeholder 3"/>
          <p:cNvSpPr>
            <a:spLocks noGrp="1"/>
          </p:cNvSpPr>
          <p:nvPr>
            <p:ph type="ftr" sz="quarter" idx="11"/>
          </p:nvPr>
        </p:nvSpPr>
        <p:spPr/>
        <p:txBody>
          <a:bodyPr/>
          <a:lstStyle/>
          <a:p>
            <a:r>
              <a:rPr lang="en-US"/>
              <a:t>© 2019 EV3Lessons.com, Last edit 7/19/2019</a:t>
            </a:r>
          </a:p>
        </p:txBody>
      </p:sp>
      <p:sp>
        <p:nvSpPr>
          <p:cNvPr id="7" name="Slide Number Placeholder 6"/>
          <p:cNvSpPr>
            <a:spLocks noGrp="1"/>
          </p:cNvSpPr>
          <p:nvPr>
            <p:ph type="sldNum" sz="quarter" idx="12"/>
          </p:nvPr>
        </p:nvSpPr>
        <p:spPr/>
        <p:txBody>
          <a:bodyPr/>
          <a:lstStyle/>
          <a:p>
            <a:fld id="{4382A7F7-08BF-4252-8141-63FB96055BBB}" type="slidenum">
              <a:rPr lang="en-US" smtClean="0"/>
              <a:pPr/>
              <a:t>17</a:t>
            </a:fld>
            <a:endParaRPr lang="en-US"/>
          </a:p>
        </p:txBody>
      </p:sp>
      <p:sp>
        <p:nvSpPr>
          <p:cNvPr id="2" name="Title 1"/>
          <p:cNvSpPr>
            <a:spLocks noGrp="1"/>
          </p:cNvSpPr>
          <p:nvPr>
            <p:ph type="title"/>
          </p:nvPr>
        </p:nvSpPr>
        <p:spPr/>
        <p:txBody>
          <a:bodyPr/>
          <a:lstStyle/>
          <a:p>
            <a:r>
              <a:rPr lang="en-US"/>
              <a:t>Credits</a:t>
            </a:r>
            <a:endParaRPr lang="en-US" dirty="0"/>
          </a:p>
        </p:txBody>
      </p:sp>
      <p:sp>
        <p:nvSpPr>
          <p:cNvPr id="5" name="Rectangle 1"/>
          <p:cNvSpPr>
            <a:spLocks noChangeArrowheads="1"/>
          </p:cNvSpPr>
          <p:nvPr/>
        </p:nvSpPr>
        <p:spPr bwMode="auto">
          <a:xfrm>
            <a:off x="457199" y="5391957"/>
            <a:ext cx="7913347" cy="923330"/>
          </a:xfrm>
          <a:prstGeom prst="rect">
            <a:avLst/>
          </a:prstGeom>
          <a:solidFill>
            <a:srgbClr val="F5F5F5"/>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4374B7"/>
                </a:solidFill>
                <a:effectLst/>
                <a:latin typeface="Helvetica Neue"/>
              </a:rPr>
              <a:t>                         </a:t>
            </a:r>
            <a:br>
              <a:rPr kumimoji="0" lang="en-US" altLang="en-US" sz="1600" b="0" i="0" u="none" strike="noStrike" cap="none" normalizeH="0" baseline="0" dirty="0">
                <a:ln>
                  <a:noFill/>
                </a:ln>
                <a:solidFill>
                  <a:schemeClr val="tx1"/>
                </a:solidFill>
                <a:effectLst/>
              </a:rPr>
            </a:br>
            <a:r>
              <a:rPr kumimoji="0" lang="en-US" altLang="en-US" sz="2000" b="0" i="0" u="none" strike="noStrike" cap="none" normalizeH="0" baseline="0" dirty="0">
                <a:ln>
                  <a:noFill/>
                </a:ln>
                <a:solidFill>
                  <a:srgbClr val="000000"/>
                </a:solidFill>
                <a:effectLst/>
                <a:latin typeface="Helvetica Neue"/>
              </a:rPr>
              <a:t>This work is licensed under a </a:t>
            </a:r>
            <a:r>
              <a:rPr kumimoji="0" lang="en-US" altLang="en-US" sz="2000" b="0" i="0" u="none" strike="noStrike" cap="none" normalizeH="0" baseline="0" dirty="0">
                <a:ln>
                  <a:noFill/>
                </a:ln>
                <a:solidFill>
                  <a:srgbClr val="4374B7"/>
                </a:solidFill>
                <a:effectLst/>
                <a:latin typeface="Helvetica Neue"/>
                <a:hlinkClick r:id="rId3"/>
              </a:rPr>
              <a:t>Creative Commons Attribution-</a:t>
            </a:r>
            <a:r>
              <a:rPr kumimoji="0" lang="en-US" altLang="en-US" sz="2000" b="0" i="0" u="none" strike="noStrike" cap="none" normalizeH="0" baseline="0" dirty="0" err="1">
                <a:ln>
                  <a:noFill/>
                </a:ln>
                <a:solidFill>
                  <a:srgbClr val="4374B7"/>
                </a:solidFill>
                <a:effectLst/>
                <a:latin typeface="Helvetica Neue"/>
                <a:hlinkClick r:id="rId3"/>
              </a:rPr>
              <a:t>NonCommercial</a:t>
            </a:r>
            <a:r>
              <a:rPr kumimoji="0" lang="en-US" altLang="en-US" sz="2000" b="0" i="0" u="none" strike="noStrike" cap="none" normalizeH="0" baseline="0" dirty="0">
                <a:ln>
                  <a:noFill/>
                </a:ln>
                <a:solidFill>
                  <a:srgbClr val="4374B7"/>
                </a:solidFill>
                <a:effectLst/>
                <a:latin typeface="Helvetica Neue"/>
                <a:hlinkClick r:id="rId3"/>
              </a:rPr>
              <a:t>-</a:t>
            </a:r>
            <a:r>
              <a:rPr kumimoji="0" lang="en-US" altLang="en-US" sz="2000" b="0" i="0" u="none" strike="noStrike" cap="none" normalizeH="0" baseline="0" dirty="0" err="1">
                <a:ln>
                  <a:noFill/>
                </a:ln>
                <a:solidFill>
                  <a:srgbClr val="4374B7"/>
                </a:solidFill>
                <a:effectLst/>
                <a:latin typeface="Helvetica Neue"/>
                <a:hlinkClick r:id="rId3"/>
              </a:rPr>
              <a:t>ShareAlike</a:t>
            </a:r>
            <a:r>
              <a:rPr kumimoji="0" lang="en-US" altLang="en-US" sz="2000" b="0" i="0" u="none" strike="noStrike" cap="none" normalizeH="0" baseline="0" dirty="0">
                <a:ln>
                  <a:noFill/>
                </a:ln>
                <a:solidFill>
                  <a:srgbClr val="4374B7"/>
                </a:solidFill>
                <a:effectLst/>
                <a:latin typeface="Helvetica Neue"/>
                <a:hlinkClick r:id="rId3"/>
              </a:rPr>
              <a:t> 4.0 International License</a:t>
            </a:r>
            <a:r>
              <a:rPr kumimoji="0" lang="en-US" altLang="en-US" sz="2000" b="0" i="0" u="none" strike="noStrike" cap="none" normalizeH="0" baseline="0" dirty="0">
                <a:ln>
                  <a:noFill/>
                </a:ln>
                <a:solidFill>
                  <a:srgbClr val="000000"/>
                </a:solidFill>
                <a:effectLst/>
                <a:latin typeface="Helvetica Neue"/>
              </a:rPr>
              <a:t>.</a:t>
            </a:r>
            <a:r>
              <a:rPr kumimoji="0" lang="en-US" altLang="en-US" sz="16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rgbClr val="4374B7"/>
              </a:solidFill>
              <a:effectLst/>
              <a:latin typeface="Helvetica Neue"/>
            </a:endParaRPr>
          </a:p>
        </p:txBody>
      </p:sp>
      <p:pic>
        <p:nvPicPr>
          <p:cNvPr id="6" name="Picture 2" descr="Creative Commons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487" y="4160675"/>
            <a:ext cx="2161449" cy="7614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61110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Evaluate and compare different line followers</a:t>
            </a:r>
          </a:p>
          <a:p>
            <a:endParaRPr lang="en-US" dirty="0"/>
          </a:p>
          <a:p>
            <a:r>
              <a:rPr lang="en-US" dirty="0"/>
              <a:t>Prerequisites: Complete all Line Follower lessons on EV3Lessons.com, Calibration</a:t>
            </a:r>
          </a:p>
          <a:p>
            <a:r>
              <a:rPr lang="en-US"/>
              <a:t>Videos will not play in PDF</a:t>
            </a:r>
            <a:endParaRPr lang="en-US" dirty="0"/>
          </a:p>
          <a:p>
            <a:endParaRPr lang="en-US" dirty="0"/>
          </a:p>
        </p:txBody>
      </p:sp>
      <p:sp>
        <p:nvSpPr>
          <p:cNvPr id="4" name="Footer Placeholder 3"/>
          <p:cNvSpPr>
            <a:spLocks noGrp="1"/>
          </p:cNvSpPr>
          <p:nvPr>
            <p:ph type="ftr" sz="quarter" idx="11"/>
          </p:nvPr>
        </p:nvSpPr>
        <p:spPr/>
        <p:txBody>
          <a:bodyPr/>
          <a:lstStyle/>
          <a:p>
            <a:r>
              <a:rPr lang="en-US"/>
              <a:t>© 2019 EV3Lessons.com, Last edit 7/19/2019</a:t>
            </a:r>
            <a:endParaRPr lang="en-US" dirty="0"/>
          </a:p>
        </p:txBody>
      </p:sp>
      <p:sp>
        <p:nvSpPr>
          <p:cNvPr id="5" name="Slide Number Placeholder 4"/>
          <p:cNvSpPr>
            <a:spLocks noGrp="1"/>
          </p:cNvSpPr>
          <p:nvPr>
            <p:ph type="sldNum" sz="quarter" idx="12"/>
          </p:nvPr>
        </p:nvSpPr>
        <p:spPr/>
        <p:txBody>
          <a:bodyPr/>
          <a:lstStyle/>
          <a:p>
            <a:fld id="{4382A7F7-08BF-4252-8141-63FB96055BBB}" type="slidenum">
              <a:rPr lang="en-US" smtClean="0"/>
              <a:pPr/>
              <a:t>2</a:t>
            </a:fld>
            <a:endParaRPr lang="en-US"/>
          </a:p>
        </p:txBody>
      </p:sp>
      <p:sp>
        <p:nvSpPr>
          <p:cNvPr id="2" name="Title 1"/>
          <p:cNvSpPr>
            <a:spLocks noGrp="1"/>
          </p:cNvSpPr>
          <p:nvPr>
            <p:ph type="title"/>
          </p:nvPr>
        </p:nvSpPr>
        <p:spPr/>
        <p:txBody>
          <a:bodyPr/>
          <a:lstStyle/>
          <a:p>
            <a:r>
              <a:rPr lang="en-US"/>
              <a:t>Lesson Objectives</a:t>
            </a:r>
            <a:endParaRPr lang="en-US" dirty="0"/>
          </a:p>
        </p:txBody>
      </p:sp>
    </p:spTree>
    <p:extLst>
      <p:ext uri="{BB962C8B-B14F-4D97-AF65-F5344CB8AC3E}">
        <p14:creationId xmlns:p14="http://schemas.microsoft.com/office/powerpoint/2010/main" val="307600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 2019 EV3Lessons.com, Last edit 7/19/2019</a:t>
            </a:r>
          </a:p>
        </p:txBody>
      </p:sp>
      <p:sp>
        <p:nvSpPr>
          <p:cNvPr id="5" name="Slide Number Placeholder 4"/>
          <p:cNvSpPr>
            <a:spLocks noGrp="1"/>
          </p:cNvSpPr>
          <p:nvPr>
            <p:ph type="sldNum" sz="quarter" idx="12"/>
          </p:nvPr>
        </p:nvSpPr>
        <p:spPr/>
        <p:txBody>
          <a:bodyPr/>
          <a:lstStyle/>
          <a:p>
            <a:fld id="{4382A7F7-08BF-4252-8141-63FB96055BBB}" type="slidenum">
              <a:rPr lang="en-US" smtClean="0"/>
              <a:pPr/>
              <a:t>3</a:t>
            </a:fld>
            <a:endParaRPr lang="en-US"/>
          </a:p>
        </p:txBody>
      </p:sp>
      <p:sp>
        <p:nvSpPr>
          <p:cNvPr id="2" name="Title 1"/>
          <p:cNvSpPr>
            <a:spLocks noGrp="1"/>
          </p:cNvSpPr>
          <p:nvPr>
            <p:ph type="title"/>
          </p:nvPr>
        </p:nvSpPr>
        <p:spPr/>
        <p:txBody>
          <a:bodyPr>
            <a:normAutofit fontScale="90000"/>
          </a:bodyPr>
          <a:lstStyle/>
          <a:p>
            <a:r>
              <a:rPr lang="en-US"/>
              <a:t>Which Program Works Best for Which Situation?</a:t>
            </a:r>
            <a:endParaRPr lang="en-US" dirty="0"/>
          </a:p>
        </p:txBody>
      </p:sp>
      <p:sp>
        <p:nvSpPr>
          <p:cNvPr id="9" name="TextBox 8"/>
          <p:cNvSpPr txBox="1"/>
          <p:nvPr/>
        </p:nvSpPr>
        <p:spPr>
          <a:xfrm>
            <a:off x="4472610" y="1931013"/>
            <a:ext cx="4230064" cy="2031325"/>
          </a:xfrm>
          <a:prstGeom prst="rect">
            <a:avLst/>
          </a:prstGeom>
          <a:noFill/>
        </p:spPr>
        <p:txBody>
          <a:bodyPr wrap="square" rtlCol="0">
            <a:spAutoFit/>
          </a:bodyPr>
          <a:lstStyle/>
          <a:p>
            <a:pPr algn="ctr"/>
            <a:r>
              <a:rPr lang="en-US" b="1" u="sng" dirty="0"/>
              <a:t>Smooth Line Follower</a:t>
            </a:r>
          </a:p>
          <a:p>
            <a:pPr marL="285750" indent="-285750">
              <a:buFont typeface="Arial"/>
              <a:buChar char="•"/>
            </a:pPr>
            <a:r>
              <a:rPr lang="en-US" dirty="0"/>
              <a:t>Almost the same as simple</a:t>
            </a:r>
          </a:p>
          <a:p>
            <a:pPr marL="285750" indent="-285750">
              <a:buFont typeface="Arial"/>
              <a:buChar char="•"/>
            </a:pPr>
            <a:r>
              <a:rPr lang="en-US" dirty="0"/>
              <a:t>Turns are less sharp</a:t>
            </a:r>
          </a:p>
          <a:p>
            <a:pPr marL="285750" indent="-285750">
              <a:buFont typeface="Arial"/>
              <a:buChar char="•"/>
            </a:pPr>
            <a:r>
              <a:rPr lang="en-US" dirty="0"/>
              <a:t>Has trouble on sharp curves</a:t>
            </a:r>
          </a:p>
          <a:p>
            <a:pPr marL="285750" indent="-285750">
              <a:buFont typeface="Arial"/>
              <a:buChar char="•"/>
            </a:pPr>
            <a:r>
              <a:rPr lang="en-US" dirty="0"/>
              <a:t>Good for rookie teams </a:t>
            </a:r>
            <a:r>
              <a:rPr lang="en-US" dirty="0">
                <a:sym typeface="Wingdings"/>
              </a:rPr>
              <a:t> need to know loops and switches</a:t>
            </a:r>
            <a:endParaRPr lang="en-US" dirty="0"/>
          </a:p>
          <a:p>
            <a:pPr marL="285750" indent="-285750">
              <a:buFont typeface="Arial"/>
              <a:buChar char="•"/>
            </a:pPr>
            <a:endParaRPr lang="en-US" dirty="0"/>
          </a:p>
        </p:txBody>
      </p:sp>
      <p:sp>
        <p:nvSpPr>
          <p:cNvPr id="10" name="TextBox 9"/>
          <p:cNvSpPr txBox="1"/>
          <p:nvPr/>
        </p:nvSpPr>
        <p:spPr>
          <a:xfrm>
            <a:off x="457198" y="1931013"/>
            <a:ext cx="3684105" cy="1477328"/>
          </a:xfrm>
          <a:prstGeom prst="rect">
            <a:avLst/>
          </a:prstGeom>
          <a:noFill/>
        </p:spPr>
        <p:txBody>
          <a:bodyPr wrap="square" rtlCol="0">
            <a:spAutoFit/>
          </a:bodyPr>
          <a:lstStyle/>
          <a:p>
            <a:pPr algn="ctr"/>
            <a:r>
              <a:rPr lang="en-US" b="1" u="sng" dirty="0"/>
              <a:t>Simple Line Follower</a:t>
            </a:r>
          </a:p>
          <a:p>
            <a:pPr marL="285750" indent="-285750">
              <a:buFont typeface="Arial"/>
              <a:buChar char="•"/>
            </a:pPr>
            <a:r>
              <a:rPr lang="en-US" dirty="0"/>
              <a:t>Most basic line follower</a:t>
            </a:r>
          </a:p>
          <a:p>
            <a:pPr marL="285750" indent="-285750">
              <a:buFont typeface="Arial"/>
              <a:buChar char="•"/>
            </a:pPr>
            <a:r>
              <a:rPr lang="en-US" dirty="0"/>
              <a:t>Wiggles a lot due to sharp turns</a:t>
            </a:r>
          </a:p>
          <a:p>
            <a:pPr marL="285750" indent="-285750">
              <a:buFont typeface="Arial"/>
              <a:buChar char="•"/>
            </a:pPr>
            <a:r>
              <a:rPr lang="en-US" dirty="0"/>
              <a:t>Good for rookie teams </a:t>
            </a:r>
            <a:r>
              <a:rPr lang="en-US" dirty="0">
                <a:sym typeface="Wingdings"/>
              </a:rPr>
              <a:t> need to know loops and switches</a:t>
            </a:r>
            <a:endParaRPr lang="en-US" dirty="0"/>
          </a:p>
        </p:txBody>
      </p:sp>
      <p:sp>
        <p:nvSpPr>
          <p:cNvPr id="11" name="TextBox 10"/>
          <p:cNvSpPr txBox="1"/>
          <p:nvPr/>
        </p:nvSpPr>
        <p:spPr>
          <a:xfrm>
            <a:off x="4472610" y="3761917"/>
            <a:ext cx="4230064" cy="2308324"/>
          </a:xfrm>
          <a:prstGeom prst="rect">
            <a:avLst/>
          </a:prstGeom>
          <a:noFill/>
        </p:spPr>
        <p:txBody>
          <a:bodyPr wrap="square" rtlCol="0">
            <a:spAutoFit/>
          </a:bodyPr>
          <a:lstStyle/>
          <a:p>
            <a:pPr algn="ctr"/>
            <a:r>
              <a:rPr lang="en-US" b="1" u="sng" dirty="0"/>
              <a:t>Proportional Follower</a:t>
            </a:r>
          </a:p>
          <a:p>
            <a:pPr marL="285750" indent="-285750">
              <a:buFont typeface="Arial"/>
              <a:buChar char="•"/>
            </a:pPr>
            <a:r>
              <a:rPr lang="en-US" dirty="0"/>
              <a:t>Uses the “P” in PID</a:t>
            </a:r>
          </a:p>
          <a:p>
            <a:pPr marL="285750" indent="-285750">
              <a:buFont typeface="Arial"/>
              <a:buChar char="•"/>
            </a:pPr>
            <a:r>
              <a:rPr lang="en-US" dirty="0"/>
              <a:t>Makes proportional turns</a:t>
            </a:r>
          </a:p>
          <a:p>
            <a:pPr marL="285750" indent="-285750">
              <a:buFont typeface="Arial"/>
              <a:buChar char="•"/>
            </a:pPr>
            <a:r>
              <a:rPr lang="en-US" dirty="0"/>
              <a:t>Works well on both straight and curved lines</a:t>
            </a:r>
          </a:p>
          <a:p>
            <a:pPr marL="285750" indent="-285750">
              <a:buFont typeface="Arial"/>
              <a:buChar char="•"/>
            </a:pPr>
            <a:r>
              <a:rPr lang="en-US" dirty="0"/>
              <a:t>Good for intermediate to advanced teams </a:t>
            </a:r>
            <a:r>
              <a:rPr lang="en-US" dirty="0">
                <a:sym typeface="Wingdings"/>
              </a:rPr>
              <a:t> need to know math blocks and data wires</a:t>
            </a:r>
            <a:endParaRPr lang="en-US" dirty="0"/>
          </a:p>
        </p:txBody>
      </p:sp>
      <p:sp>
        <p:nvSpPr>
          <p:cNvPr id="12" name="TextBox 11"/>
          <p:cNvSpPr txBox="1"/>
          <p:nvPr/>
        </p:nvSpPr>
        <p:spPr>
          <a:xfrm>
            <a:off x="457198" y="3761917"/>
            <a:ext cx="3684105" cy="1754327"/>
          </a:xfrm>
          <a:prstGeom prst="rect">
            <a:avLst/>
          </a:prstGeom>
          <a:noFill/>
        </p:spPr>
        <p:txBody>
          <a:bodyPr wrap="square" rtlCol="0">
            <a:spAutoFit/>
          </a:bodyPr>
          <a:lstStyle/>
          <a:p>
            <a:pPr algn="ctr"/>
            <a:r>
              <a:rPr lang="en-US" b="1" u="sng" dirty="0"/>
              <a:t>3-Stage Follower</a:t>
            </a:r>
          </a:p>
          <a:p>
            <a:pPr marL="285750" indent="-285750">
              <a:buFont typeface="Arial"/>
              <a:buChar char="•"/>
            </a:pPr>
            <a:r>
              <a:rPr lang="en-US" dirty="0"/>
              <a:t>Best for straight lines</a:t>
            </a:r>
          </a:p>
          <a:p>
            <a:pPr marL="285750" indent="-285750">
              <a:buFont typeface="Arial"/>
              <a:buChar char="•"/>
            </a:pPr>
            <a:r>
              <a:rPr lang="en-US" dirty="0"/>
              <a:t>Droids do not recommend this.  Just learn the proportional line follower.</a:t>
            </a:r>
          </a:p>
          <a:p>
            <a:pPr marL="285750" indent="-285750">
              <a:buFont typeface="Arial"/>
              <a:buChar char="•"/>
            </a:pPr>
            <a:r>
              <a:rPr lang="en-US" dirty="0"/>
              <a:t>Need to know nested switches</a:t>
            </a:r>
          </a:p>
        </p:txBody>
      </p:sp>
      <p:sp>
        <p:nvSpPr>
          <p:cNvPr id="3" name="TextBox 2"/>
          <p:cNvSpPr txBox="1"/>
          <p:nvPr/>
        </p:nvSpPr>
        <p:spPr>
          <a:xfrm>
            <a:off x="199698" y="6032148"/>
            <a:ext cx="8658552" cy="461665"/>
          </a:xfrm>
          <a:prstGeom prst="rect">
            <a:avLst/>
          </a:prstGeom>
          <a:noFill/>
        </p:spPr>
        <p:txBody>
          <a:bodyPr wrap="square" rtlCol="0">
            <a:spAutoFit/>
          </a:bodyPr>
          <a:lstStyle/>
          <a:p>
            <a:pPr algn="ctr"/>
            <a:r>
              <a:rPr lang="en-US" sz="2400" b="1" dirty="0"/>
              <a:t>Watch the videos on the next 2 slides to see all four.</a:t>
            </a:r>
          </a:p>
        </p:txBody>
      </p:sp>
    </p:spTree>
    <p:extLst>
      <p:ext uri="{BB962C8B-B14F-4D97-AF65-F5344CB8AC3E}">
        <p14:creationId xmlns:p14="http://schemas.microsoft.com/office/powerpoint/2010/main" val="341522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 2019 EV3Lessons.com, Last edit 7/19/2019</a:t>
            </a:r>
          </a:p>
        </p:txBody>
      </p:sp>
      <p:sp>
        <p:nvSpPr>
          <p:cNvPr id="3" name="Slide Number Placeholder 2"/>
          <p:cNvSpPr>
            <a:spLocks noGrp="1"/>
          </p:cNvSpPr>
          <p:nvPr>
            <p:ph type="sldNum" sz="quarter" idx="12"/>
          </p:nvPr>
        </p:nvSpPr>
        <p:spPr/>
        <p:txBody>
          <a:bodyPr/>
          <a:lstStyle/>
          <a:p>
            <a:fld id="{4382A7F7-08BF-4252-8141-63FB96055BBB}" type="slidenum">
              <a:rPr lang="en-US" smtClean="0"/>
              <a:pPr/>
              <a:t>4</a:t>
            </a:fld>
            <a:endParaRPr lang="en-US"/>
          </a:p>
        </p:txBody>
      </p:sp>
      <p:sp>
        <p:nvSpPr>
          <p:cNvPr id="2" name="Title 1"/>
          <p:cNvSpPr>
            <a:spLocks noGrp="1"/>
          </p:cNvSpPr>
          <p:nvPr>
            <p:ph type="title"/>
          </p:nvPr>
        </p:nvSpPr>
        <p:spPr/>
        <p:txBody>
          <a:bodyPr/>
          <a:lstStyle/>
          <a:p>
            <a:r>
              <a:rPr lang="en-US"/>
              <a:t>Curved Line: Watch Videos</a:t>
            </a:r>
            <a:endParaRPr lang="en-US" dirty="0"/>
          </a:p>
        </p:txBody>
      </p:sp>
      <p:sp>
        <p:nvSpPr>
          <p:cNvPr id="9" name="TextBox 8"/>
          <p:cNvSpPr txBox="1"/>
          <p:nvPr/>
        </p:nvSpPr>
        <p:spPr>
          <a:xfrm>
            <a:off x="5383421" y="1726423"/>
            <a:ext cx="2854871" cy="369332"/>
          </a:xfrm>
          <a:prstGeom prst="rect">
            <a:avLst/>
          </a:prstGeom>
          <a:noFill/>
        </p:spPr>
        <p:txBody>
          <a:bodyPr wrap="square" rtlCol="0">
            <a:spAutoFit/>
          </a:bodyPr>
          <a:lstStyle/>
          <a:p>
            <a:pPr algn="ctr"/>
            <a:r>
              <a:rPr lang="en-US" dirty="0"/>
              <a:t>Smooth Line Follower</a:t>
            </a:r>
          </a:p>
        </p:txBody>
      </p:sp>
      <p:sp>
        <p:nvSpPr>
          <p:cNvPr id="10" name="TextBox 9"/>
          <p:cNvSpPr txBox="1"/>
          <p:nvPr/>
        </p:nvSpPr>
        <p:spPr>
          <a:xfrm>
            <a:off x="991260" y="1657197"/>
            <a:ext cx="2854871" cy="369332"/>
          </a:xfrm>
          <a:prstGeom prst="rect">
            <a:avLst/>
          </a:prstGeom>
          <a:noFill/>
        </p:spPr>
        <p:txBody>
          <a:bodyPr wrap="square" rtlCol="0">
            <a:spAutoFit/>
          </a:bodyPr>
          <a:lstStyle/>
          <a:p>
            <a:pPr algn="ctr"/>
            <a:r>
              <a:rPr lang="en-US" dirty="0"/>
              <a:t>Simple Line Follower</a:t>
            </a:r>
          </a:p>
        </p:txBody>
      </p:sp>
      <p:sp>
        <p:nvSpPr>
          <p:cNvPr id="11" name="TextBox 10"/>
          <p:cNvSpPr txBox="1"/>
          <p:nvPr/>
        </p:nvSpPr>
        <p:spPr>
          <a:xfrm>
            <a:off x="5383421" y="4037648"/>
            <a:ext cx="2854871" cy="369332"/>
          </a:xfrm>
          <a:prstGeom prst="rect">
            <a:avLst/>
          </a:prstGeom>
          <a:noFill/>
        </p:spPr>
        <p:txBody>
          <a:bodyPr wrap="square" rtlCol="0">
            <a:spAutoFit/>
          </a:bodyPr>
          <a:lstStyle/>
          <a:p>
            <a:pPr algn="ctr"/>
            <a:r>
              <a:rPr lang="en-US" dirty="0"/>
              <a:t>Proportional Follower</a:t>
            </a:r>
          </a:p>
        </p:txBody>
      </p:sp>
      <p:sp>
        <p:nvSpPr>
          <p:cNvPr id="12" name="TextBox 11"/>
          <p:cNvSpPr txBox="1"/>
          <p:nvPr/>
        </p:nvSpPr>
        <p:spPr>
          <a:xfrm>
            <a:off x="991260" y="4039947"/>
            <a:ext cx="2854871" cy="369332"/>
          </a:xfrm>
          <a:prstGeom prst="rect">
            <a:avLst/>
          </a:prstGeom>
          <a:noFill/>
        </p:spPr>
        <p:txBody>
          <a:bodyPr wrap="square" rtlCol="0">
            <a:spAutoFit/>
          </a:bodyPr>
          <a:lstStyle/>
          <a:p>
            <a:pPr algn="ctr"/>
            <a:r>
              <a:rPr lang="en-US" dirty="0"/>
              <a:t>3-Stage Follower</a:t>
            </a:r>
          </a:p>
        </p:txBody>
      </p:sp>
      <p:pic>
        <p:nvPicPr>
          <p:cNvPr id="15" name="IMG_014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rot="16200000">
            <a:off x="5589070" y="1267946"/>
            <a:ext cx="2023315" cy="3591094"/>
          </a:xfrm>
          <a:prstGeom prst="rect">
            <a:avLst/>
          </a:prstGeom>
        </p:spPr>
      </p:pic>
      <p:pic>
        <p:nvPicPr>
          <p:cNvPr id="16" name="IMG_0149.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rot="16200000">
            <a:off x="1442233" y="1245129"/>
            <a:ext cx="2019046" cy="3583516"/>
          </a:xfrm>
          <a:prstGeom prst="rect">
            <a:avLst/>
          </a:prstGeom>
        </p:spPr>
      </p:pic>
      <p:pic>
        <p:nvPicPr>
          <p:cNvPr id="17" name="IMG_0138.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rot="16200000">
            <a:off x="5623984" y="3686537"/>
            <a:ext cx="2023316" cy="3591094"/>
          </a:xfrm>
          <a:prstGeom prst="rect">
            <a:avLst/>
          </a:prstGeom>
        </p:spPr>
      </p:pic>
      <p:pic>
        <p:nvPicPr>
          <p:cNvPr id="18" name="IMG_0143.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rot="16200000">
            <a:off x="1471396" y="3688952"/>
            <a:ext cx="2039251" cy="3619377"/>
          </a:xfrm>
          <a:prstGeom prst="rect">
            <a:avLst/>
          </a:prstGeom>
        </p:spPr>
      </p:pic>
    </p:spTree>
    <p:extLst>
      <p:ext uri="{BB962C8B-B14F-4D97-AF65-F5344CB8AC3E}">
        <p14:creationId xmlns:p14="http://schemas.microsoft.com/office/powerpoint/2010/main" val="317601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47" fill="hold"/>
                                        <p:tgtEl>
                                          <p:spTgt spid="16"/>
                                        </p:tgtEl>
                                      </p:cBhvr>
                                    </p:cmd>
                                  </p:childTnLst>
                                </p:cTn>
                              </p:par>
                            </p:childTnLst>
                          </p:cTn>
                        </p:par>
                        <p:par>
                          <p:cTn id="7" fill="hold">
                            <p:stCondLst>
                              <p:cond delay="12747"/>
                            </p:stCondLst>
                            <p:childTnLst>
                              <p:par>
                                <p:cTn id="8" presetID="1" presetClass="mediacall" presetSubtype="0" fill="hold" nodeType="afterEffect">
                                  <p:stCondLst>
                                    <p:cond delay="0"/>
                                  </p:stCondLst>
                                  <p:childTnLst>
                                    <p:cmd type="call" cmd="playFrom(0.0)">
                                      <p:cBhvr>
                                        <p:cTn id="9" dur="6733" fill="hold"/>
                                        <p:tgtEl>
                                          <p:spTgt spid="15"/>
                                        </p:tgtEl>
                                      </p:cBhvr>
                                    </p:cmd>
                                  </p:childTnLst>
                                </p:cTn>
                              </p:par>
                            </p:childTnLst>
                          </p:cTn>
                        </p:par>
                        <p:par>
                          <p:cTn id="10" fill="hold">
                            <p:stCondLst>
                              <p:cond delay="19480"/>
                            </p:stCondLst>
                            <p:childTnLst>
                              <p:par>
                                <p:cTn id="11" presetID="1" presetClass="mediacall" presetSubtype="0" fill="hold" nodeType="afterEffect">
                                  <p:stCondLst>
                                    <p:cond delay="0"/>
                                  </p:stCondLst>
                                  <p:childTnLst>
                                    <p:cmd type="call" cmd="playFrom(0.0)">
                                      <p:cBhvr>
                                        <p:cTn id="12" dur="6896" fill="hold"/>
                                        <p:tgtEl>
                                          <p:spTgt spid="18"/>
                                        </p:tgtEl>
                                      </p:cBhvr>
                                    </p:cmd>
                                  </p:childTnLst>
                                </p:cTn>
                              </p:par>
                            </p:childTnLst>
                          </p:cTn>
                        </p:par>
                        <p:par>
                          <p:cTn id="13" fill="hold">
                            <p:stCondLst>
                              <p:cond delay="26376"/>
                            </p:stCondLst>
                            <p:childTnLst>
                              <p:par>
                                <p:cTn id="14" presetID="1" presetClass="mediacall" presetSubtype="0" fill="hold" nodeType="afterEffect">
                                  <p:stCondLst>
                                    <p:cond delay="0"/>
                                  </p:stCondLst>
                                  <p:childTnLst>
                                    <p:cmd type="call" cmd="playFrom(0.0)">
                                      <p:cBhvr>
                                        <p:cTn id="15" dur="673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video>
              <p:cMediaNode vol="80000">
                <p:cTn id="21" fill="hold" display="0">
                  <p:stCondLst>
                    <p:cond delay="indefinite"/>
                  </p:stCondLst>
                </p:cTn>
                <p:tgtEl>
                  <p:spTgt spid="15"/>
                </p:tgtEl>
              </p:cMediaNode>
            </p:video>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6"/>
                                        </p:tgtEl>
                                      </p:cBhvr>
                                    </p:cmd>
                                  </p:childTnLst>
                                </p:cTn>
                              </p:par>
                            </p:childTnLst>
                          </p:cTn>
                        </p:par>
                      </p:childTnLst>
                    </p:cTn>
                  </p:par>
                </p:childTnLst>
              </p:cTn>
              <p:nextCondLst>
                <p:cond evt="onClick" delay="0">
                  <p:tgtEl>
                    <p:spTgt spid="16"/>
                  </p:tgtEl>
                </p:cond>
              </p:nextCondLst>
            </p:seq>
            <p:video>
              <p:cMediaNode vol="80000">
                <p:cTn id="27" fill="hold" display="0">
                  <p:stCondLst>
                    <p:cond delay="indefinite"/>
                  </p:stCondLst>
                </p:cTn>
                <p:tgtEl>
                  <p:spTgt spid="16"/>
                </p:tgtEl>
              </p:cMediaNode>
            </p:video>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7"/>
                                        </p:tgtEl>
                                      </p:cBhvr>
                                    </p:cmd>
                                  </p:childTnLst>
                                </p:cTn>
                              </p:par>
                            </p:childTnLst>
                          </p:cTn>
                        </p:par>
                      </p:childTnLst>
                    </p:cTn>
                  </p:par>
                </p:childTnLst>
              </p:cTn>
              <p:nextCondLst>
                <p:cond evt="onClick" delay="0">
                  <p:tgtEl>
                    <p:spTgt spid="17"/>
                  </p:tgtEl>
                </p:cond>
              </p:nextCondLst>
            </p:seq>
            <p:video>
              <p:cMediaNode vol="80000">
                <p:cTn id="33" fill="hold" display="0">
                  <p:stCondLst>
                    <p:cond delay="indefinite"/>
                  </p:stCondLst>
                </p:cTn>
                <p:tgtEl>
                  <p:spTgt spid="17"/>
                </p:tgtEl>
              </p:cMediaNode>
            </p:video>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8"/>
                                        </p:tgtEl>
                                      </p:cBhvr>
                                    </p:cmd>
                                  </p:childTnLst>
                                </p:cTn>
                              </p:par>
                            </p:childTnLst>
                          </p:cTn>
                        </p:par>
                      </p:childTnLst>
                    </p:cTn>
                  </p:par>
                </p:childTnLst>
              </p:cTn>
              <p:nextCondLst>
                <p:cond evt="onClick" delay="0">
                  <p:tgtEl>
                    <p:spTgt spid="18"/>
                  </p:tgtEl>
                </p:cond>
              </p:nextCondLst>
            </p:seq>
            <p:video>
              <p:cMediaNode vol="80000">
                <p:cTn id="39" fill="hold" display="0">
                  <p:stCondLst>
                    <p:cond delay="indefinite"/>
                  </p:stCondLst>
                </p:cTn>
                <p:tgtEl>
                  <p:spTgt spid="1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Straight Line: Watch Videos</a:t>
            </a:r>
            <a:endParaRPr lang="en-US" dirty="0"/>
          </a:p>
        </p:txBody>
      </p:sp>
      <p:sp>
        <p:nvSpPr>
          <p:cNvPr id="4" name="Footer Placeholder 3"/>
          <p:cNvSpPr>
            <a:spLocks noGrp="1"/>
          </p:cNvSpPr>
          <p:nvPr>
            <p:ph type="ftr" sz="quarter" idx="11"/>
          </p:nvPr>
        </p:nvSpPr>
        <p:spPr/>
        <p:txBody>
          <a:bodyPr/>
          <a:lstStyle/>
          <a:p>
            <a:r>
              <a:rPr lang="en-US"/>
              <a:t>© 2019 EV3Lessons.com, Last edit 7/19/2019</a:t>
            </a:r>
          </a:p>
        </p:txBody>
      </p:sp>
      <p:sp>
        <p:nvSpPr>
          <p:cNvPr id="8" name="Slide Number Placeholder 7"/>
          <p:cNvSpPr>
            <a:spLocks noGrp="1"/>
          </p:cNvSpPr>
          <p:nvPr>
            <p:ph type="sldNum" sz="quarter" idx="12"/>
          </p:nvPr>
        </p:nvSpPr>
        <p:spPr/>
        <p:txBody>
          <a:bodyPr/>
          <a:lstStyle/>
          <a:p>
            <a:fld id="{4382A7F7-08BF-4252-8141-63FB96055BBB}" type="slidenum">
              <a:rPr lang="en-US" smtClean="0"/>
              <a:pPr/>
              <a:t>5</a:t>
            </a:fld>
            <a:endParaRPr lang="en-US"/>
          </a:p>
        </p:txBody>
      </p:sp>
      <p:sp>
        <p:nvSpPr>
          <p:cNvPr id="9" name="TextBox 8"/>
          <p:cNvSpPr txBox="1"/>
          <p:nvPr/>
        </p:nvSpPr>
        <p:spPr>
          <a:xfrm>
            <a:off x="5404248" y="1635168"/>
            <a:ext cx="2854871" cy="369332"/>
          </a:xfrm>
          <a:prstGeom prst="rect">
            <a:avLst/>
          </a:prstGeom>
          <a:noFill/>
        </p:spPr>
        <p:txBody>
          <a:bodyPr wrap="square" rtlCol="0">
            <a:spAutoFit/>
          </a:bodyPr>
          <a:lstStyle/>
          <a:p>
            <a:pPr algn="ctr"/>
            <a:r>
              <a:rPr lang="en-US" dirty="0"/>
              <a:t>Smooth Line Follower</a:t>
            </a:r>
          </a:p>
        </p:txBody>
      </p:sp>
      <p:sp>
        <p:nvSpPr>
          <p:cNvPr id="10" name="TextBox 9"/>
          <p:cNvSpPr txBox="1"/>
          <p:nvPr/>
        </p:nvSpPr>
        <p:spPr>
          <a:xfrm>
            <a:off x="1012087" y="1635168"/>
            <a:ext cx="2854871" cy="369332"/>
          </a:xfrm>
          <a:prstGeom prst="rect">
            <a:avLst/>
          </a:prstGeom>
          <a:noFill/>
        </p:spPr>
        <p:txBody>
          <a:bodyPr wrap="square" rtlCol="0">
            <a:spAutoFit/>
          </a:bodyPr>
          <a:lstStyle/>
          <a:p>
            <a:pPr algn="ctr"/>
            <a:r>
              <a:rPr lang="en-US" dirty="0"/>
              <a:t>Simple Line Follower</a:t>
            </a:r>
          </a:p>
        </p:txBody>
      </p:sp>
      <p:sp>
        <p:nvSpPr>
          <p:cNvPr id="11" name="TextBox 10"/>
          <p:cNvSpPr txBox="1"/>
          <p:nvPr/>
        </p:nvSpPr>
        <p:spPr>
          <a:xfrm>
            <a:off x="5582504" y="4185296"/>
            <a:ext cx="2854871" cy="369332"/>
          </a:xfrm>
          <a:prstGeom prst="rect">
            <a:avLst/>
          </a:prstGeom>
          <a:noFill/>
        </p:spPr>
        <p:txBody>
          <a:bodyPr wrap="square" rtlCol="0">
            <a:spAutoFit/>
          </a:bodyPr>
          <a:lstStyle/>
          <a:p>
            <a:pPr algn="ctr"/>
            <a:r>
              <a:rPr lang="en-US" dirty="0"/>
              <a:t>Proportional Follower</a:t>
            </a:r>
          </a:p>
        </p:txBody>
      </p:sp>
      <p:sp>
        <p:nvSpPr>
          <p:cNvPr id="12" name="TextBox 11"/>
          <p:cNvSpPr txBox="1"/>
          <p:nvPr/>
        </p:nvSpPr>
        <p:spPr>
          <a:xfrm>
            <a:off x="1075357" y="4226991"/>
            <a:ext cx="2854871" cy="369332"/>
          </a:xfrm>
          <a:prstGeom prst="rect">
            <a:avLst/>
          </a:prstGeom>
          <a:noFill/>
        </p:spPr>
        <p:txBody>
          <a:bodyPr wrap="square" rtlCol="0">
            <a:spAutoFit/>
          </a:bodyPr>
          <a:lstStyle/>
          <a:p>
            <a:pPr algn="ctr"/>
            <a:r>
              <a:rPr lang="en-US" dirty="0"/>
              <a:t>3-Stage Follower</a:t>
            </a:r>
          </a:p>
        </p:txBody>
      </p:sp>
      <p:pic>
        <p:nvPicPr>
          <p:cNvPr id="3" name="IMG_013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rot="16200000">
            <a:off x="5686096" y="3707135"/>
            <a:ext cx="2177097" cy="3864034"/>
          </a:xfrm>
          <a:prstGeom prst="rect">
            <a:avLst/>
          </a:prstGeom>
        </p:spPr>
      </p:pic>
      <p:pic>
        <p:nvPicPr>
          <p:cNvPr id="5" name="IMG_0145.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rot="16200000">
            <a:off x="1318955" y="3692836"/>
            <a:ext cx="2214004" cy="3929539"/>
          </a:xfrm>
          <a:prstGeom prst="rect">
            <a:avLst/>
          </a:prstGeom>
        </p:spPr>
      </p:pic>
      <p:pic>
        <p:nvPicPr>
          <p:cNvPr id="6" name="IMG_0147.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4772815" y="1978929"/>
            <a:ext cx="3929859" cy="2214005"/>
          </a:xfrm>
          <a:prstGeom prst="rect">
            <a:avLst/>
          </a:prstGeom>
        </p:spPr>
      </p:pic>
      <p:pic>
        <p:nvPicPr>
          <p:cNvPr id="7" name="IMG_0150.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rot="16200000">
            <a:off x="1314967" y="1121164"/>
            <a:ext cx="2214002" cy="3929535"/>
          </a:xfrm>
          <a:prstGeom prst="rect">
            <a:avLst/>
          </a:prstGeom>
        </p:spPr>
      </p:pic>
    </p:spTree>
    <p:extLst>
      <p:ext uri="{BB962C8B-B14F-4D97-AF65-F5344CB8AC3E}">
        <p14:creationId xmlns:p14="http://schemas.microsoft.com/office/powerpoint/2010/main" val="415600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32" fill="hold"/>
                                        <p:tgtEl>
                                          <p:spTgt spid="7"/>
                                        </p:tgtEl>
                                      </p:cBhvr>
                                    </p:cmd>
                                  </p:childTnLst>
                                </p:cTn>
                              </p:par>
                            </p:childTnLst>
                          </p:cTn>
                        </p:par>
                        <p:par>
                          <p:cTn id="7" fill="hold">
                            <p:stCondLst>
                              <p:cond delay="10332"/>
                            </p:stCondLst>
                            <p:childTnLst>
                              <p:par>
                                <p:cTn id="8" presetID="1" presetClass="mediacall" presetSubtype="0" fill="hold" nodeType="afterEffect">
                                  <p:stCondLst>
                                    <p:cond delay="0"/>
                                  </p:stCondLst>
                                  <p:childTnLst>
                                    <p:cmd type="call" cmd="playFrom(0.0)">
                                      <p:cBhvr>
                                        <p:cTn id="9" dur="5828" fill="hold"/>
                                        <p:tgtEl>
                                          <p:spTgt spid="6"/>
                                        </p:tgtEl>
                                      </p:cBhvr>
                                    </p:cmd>
                                  </p:childTnLst>
                                </p:cTn>
                              </p:par>
                            </p:childTnLst>
                          </p:cTn>
                        </p:par>
                        <p:par>
                          <p:cTn id="10" fill="hold">
                            <p:stCondLst>
                              <p:cond delay="16160"/>
                            </p:stCondLst>
                            <p:childTnLst>
                              <p:par>
                                <p:cTn id="11" presetID="1" presetClass="mediacall" presetSubtype="0" fill="hold" nodeType="afterEffect">
                                  <p:stCondLst>
                                    <p:cond delay="0"/>
                                  </p:stCondLst>
                                  <p:childTnLst>
                                    <p:cmd type="call" cmd="playFrom(0.0)">
                                      <p:cBhvr>
                                        <p:cTn id="12" dur="6269" fill="hold"/>
                                        <p:tgtEl>
                                          <p:spTgt spid="5"/>
                                        </p:tgtEl>
                                      </p:cBhvr>
                                    </p:cmd>
                                  </p:childTnLst>
                                </p:cTn>
                              </p:par>
                            </p:childTnLst>
                          </p:cTn>
                        </p:par>
                        <p:par>
                          <p:cTn id="13" fill="hold">
                            <p:stCondLst>
                              <p:cond delay="22429"/>
                            </p:stCondLst>
                            <p:childTnLst>
                              <p:par>
                                <p:cTn id="14" presetID="1" presetClass="mediacall" presetSubtype="0" fill="hold" nodeType="afterEffect">
                                  <p:stCondLst>
                                    <p:cond delay="0"/>
                                  </p:stCondLst>
                                  <p:childTnLst>
                                    <p:cmd type="call" cmd="playFrom(0.0)">
                                      <p:cBhvr>
                                        <p:cTn id="15" dur="53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7"/>
                                        </p:tgtEl>
                                      </p:cBhvr>
                                    </p:cmd>
                                  </p:childTnLst>
                                </p:cTn>
                              </p:par>
                            </p:childTnLst>
                          </p:cTn>
                        </p:par>
                      </p:childTnLst>
                    </p:cTn>
                  </p:par>
                </p:childTnLst>
              </p:cTn>
              <p:nextCondLst>
                <p:cond evt="onClick" delay="0">
                  <p:tgtEl>
                    <p:spTgt spid="7"/>
                  </p:tgtEl>
                </p:cond>
              </p:nextCondLst>
            </p:seq>
            <p:video>
              <p:cMediaNode vol="80000">
                <p:cTn id="39"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8 576">
            <a:hlinkClick r:id="" action="ppaction://media"/>
            <a:extLst>
              <a:ext uri="{FF2B5EF4-FFF2-40B4-BE49-F238E27FC236}">
                <a16:creationId xmlns:a16="http://schemas.microsoft.com/office/drawing/2014/main" id="{BBF41049-1EE2-45EC-83FB-628FA05515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15464" y="2479660"/>
            <a:ext cx="4289659" cy="2412379"/>
          </a:xfrm>
        </p:spPr>
      </p:pic>
      <p:sp>
        <p:nvSpPr>
          <p:cNvPr id="4" name="Footer Placeholder 3">
            <a:extLst>
              <a:ext uri="{FF2B5EF4-FFF2-40B4-BE49-F238E27FC236}">
                <a16:creationId xmlns:a16="http://schemas.microsoft.com/office/drawing/2014/main" id="{425BB9D3-0122-404B-815A-2B1808CABF1A}"/>
              </a:ext>
            </a:extLst>
          </p:cNvPr>
          <p:cNvSpPr>
            <a:spLocks noGrp="1"/>
          </p:cNvSpPr>
          <p:nvPr>
            <p:ph type="ftr" sz="quarter" idx="11"/>
          </p:nvPr>
        </p:nvSpPr>
        <p:spPr/>
        <p:txBody>
          <a:bodyPr/>
          <a:lstStyle/>
          <a:p>
            <a:r>
              <a:rPr lang="en-US"/>
              <a:t>© 2019 EV3Lessons.com, Last edit 7/19/2019</a:t>
            </a:r>
          </a:p>
        </p:txBody>
      </p:sp>
      <p:sp>
        <p:nvSpPr>
          <p:cNvPr id="5" name="Slide Number Placeholder 4">
            <a:extLst>
              <a:ext uri="{FF2B5EF4-FFF2-40B4-BE49-F238E27FC236}">
                <a16:creationId xmlns:a16="http://schemas.microsoft.com/office/drawing/2014/main" id="{BB5325A5-23AC-544E-9984-5B8C0CBD3B16}"/>
              </a:ext>
            </a:extLst>
          </p:cNvPr>
          <p:cNvSpPr>
            <a:spLocks noGrp="1"/>
          </p:cNvSpPr>
          <p:nvPr>
            <p:ph type="sldNum" sz="quarter" idx="12"/>
          </p:nvPr>
        </p:nvSpPr>
        <p:spPr/>
        <p:txBody>
          <a:bodyPr/>
          <a:lstStyle/>
          <a:p>
            <a:fld id="{B5F30C1C-BCCC-664E-9FE7-5455AC9E6D5D}" type="slidenum">
              <a:rPr lang="en-US" smtClean="0"/>
              <a:t>6</a:t>
            </a:fld>
            <a:endParaRPr lang="en-US"/>
          </a:p>
        </p:txBody>
      </p:sp>
      <p:sp>
        <p:nvSpPr>
          <p:cNvPr id="2" name="Title 1">
            <a:extLst>
              <a:ext uri="{FF2B5EF4-FFF2-40B4-BE49-F238E27FC236}">
                <a16:creationId xmlns:a16="http://schemas.microsoft.com/office/drawing/2014/main" id="{C917F06B-B3BE-FB4C-A9B8-33E87108FC68}"/>
              </a:ext>
            </a:extLst>
          </p:cNvPr>
          <p:cNvSpPr>
            <a:spLocks noGrp="1"/>
          </p:cNvSpPr>
          <p:nvPr>
            <p:ph type="title"/>
          </p:nvPr>
        </p:nvSpPr>
        <p:spPr/>
        <p:txBody>
          <a:bodyPr/>
          <a:lstStyle/>
          <a:p>
            <a:r>
              <a:rPr lang="en-US" dirty="0"/>
              <a:t>Watch Videos</a:t>
            </a:r>
          </a:p>
        </p:txBody>
      </p:sp>
      <p:pic>
        <p:nvPicPr>
          <p:cNvPr id="6" name="pid 576">
            <a:hlinkClick r:id="" action="ppaction://media"/>
            <a:extLst>
              <a:ext uri="{FF2B5EF4-FFF2-40B4-BE49-F238E27FC236}">
                <a16:creationId xmlns:a16="http://schemas.microsoft.com/office/drawing/2014/main" id="{B16ACFF7-6FA0-054E-B76D-F9FCA81C7B6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39206" y="2479661"/>
            <a:ext cx="4289330" cy="2412378"/>
          </a:xfrm>
          <a:prstGeom prst="rect">
            <a:avLst/>
          </a:prstGeom>
        </p:spPr>
      </p:pic>
      <p:sp>
        <p:nvSpPr>
          <p:cNvPr id="7" name="TextBox 6">
            <a:extLst>
              <a:ext uri="{FF2B5EF4-FFF2-40B4-BE49-F238E27FC236}">
                <a16:creationId xmlns:a16="http://schemas.microsoft.com/office/drawing/2014/main" id="{2E75F035-664A-CA49-898F-689067842513}"/>
              </a:ext>
            </a:extLst>
          </p:cNvPr>
          <p:cNvSpPr txBox="1"/>
          <p:nvPr/>
        </p:nvSpPr>
        <p:spPr>
          <a:xfrm>
            <a:off x="932857" y="2110328"/>
            <a:ext cx="2854871" cy="369332"/>
          </a:xfrm>
          <a:prstGeom prst="rect">
            <a:avLst/>
          </a:prstGeom>
          <a:noFill/>
        </p:spPr>
        <p:txBody>
          <a:bodyPr wrap="square" rtlCol="0">
            <a:spAutoFit/>
          </a:bodyPr>
          <a:lstStyle/>
          <a:p>
            <a:pPr algn="ctr"/>
            <a:r>
              <a:rPr lang="en-US" dirty="0"/>
              <a:t>Proportional Follower</a:t>
            </a:r>
          </a:p>
        </p:txBody>
      </p:sp>
      <p:sp>
        <p:nvSpPr>
          <p:cNvPr id="8" name="TextBox 7">
            <a:extLst>
              <a:ext uri="{FF2B5EF4-FFF2-40B4-BE49-F238E27FC236}">
                <a16:creationId xmlns:a16="http://schemas.microsoft.com/office/drawing/2014/main" id="{7E02161E-00ED-7043-82E1-F242FFA3AEA0}"/>
              </a:ext>
            </a:extLst>
          </p:cNvPr>
          <p:cNvSpPr txBox="1"/>
          <p:nvPr/>
        </p:nvSpPr>
        <p:spPr>
          <a:xfrm>
            <a:off x="5356435" y="2091721"/>
            <a:ext cx="2854871" cy="369332"/>
          </a:xfrm>
          <a:prstGeom prst="rect">
            <a:avLst/>
          </a:prstGeom>
          <a:noFill/>
        </p:spPr>
        <p:txBody>
          <a:bodyPr wrap="square" rtlCol="0">
            <a:spAutoFit/>
          </a:bodyPr>
          <a:lstStyle/>
          <a:p>
            <a:pPr algn="ctr"/>
            <a:r>
              <a:rPr lang="en-US" dirty="0"/>
              <a:t>PID Follower</a:t>
            </a:r>
          </a:p>
        </p:txBody>
      </p:sp>
    </p:spTree>
    <p:extLst>
      <p:ext uri="{BB962C8B-B14F-4D97-AF65-F5344CB8AC3E}">
        <p14:creationId xmlns:p14="http://schemas.microsoft.com/office/powerpoint/2010/main" val="266838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957" y="2133600"/>
            <a:ext cx="8490294" cy="3992563"/>
          </a:xfrm>
        </p:spPr>
        <p:txBody>
          <a:bodyPr>
            <a:normAutofit/>
          </a:bodyPr>
          <a:lstStyle/>
          <a:p>
            <a:r>
              <a:rPr lang="en-US" dirty="0">
                <a:solidFill>
                  <a:srgbClr val="FF0000"/>
                </a:solidFill>
              </a:rPr>
              <a:t>Challenge 1: </a:t>
            </a:r>
            <a:r>
              <a:rPr lang="en-US" dirty="0"/>
              <a:t>Can you write a </a:t>
            </a:r>
            <a:r>
              <a:rPr lang="en-US" dirty="0">
                <a:solidFill>
                  <a:srgbClr val="FF0000"/>
                </a:solidFill>
              </a:rPr>
              <a:t>simple line follower</a:t>
            </a:r>
            <a:r>
              <a:rPr lang="en-US" dirty="0"/>
              <a:t>? Hint: Review Beginner: Basic Line Follower lesson</a:t>
            </a:r>
          </a:p>
          <a:p>
            <a:r>
              <a:rPr lang="en-US" dirty="0">
                <a:solidFill>
                  <a:srgbClr val="FF0000"/>
                </a:solidFill>
              </a:rPr>
              <a:t>Challenge 2: </a:t>
            </a:r>
            <a:r>
              <a:rPr lang="en-US" dirty="0"/>
              <a:t>Can you write a </a:t>
            </a:r>
            <a:r>
              <a:rPr lang="en-US" dirty="0">
                <a:solidFill>
                  <a:srgbClr val="FF0000"/>
                </a:solidFill>
              </a:rPr>
              <a:t>smoother line follower</a:t>
            </a:r>
            <a:r>
              <a:rPr lang="en-US" dirty="0"/>
              <a:t>? Hint: Change how sharp the turns are in a simple line follower.</a:t>
            </a:r>
          </a:p>
          <a:p>
            <a:r>
              <a:rPr lang="en-US" dirty="0">
                <a:solidFill>
                  <a:srgbClr val="FF0000"/>
                </a:solidFill>
              </a:rPr>
              <a:t>Challenge 3: </a:t>
            </a:r>
            <a:r>
              <a:rPr lang="en-US" dirty="0"/>
              <a:t>Can you write a </a:t>
            </a:r>
            <a:r>
              <a:rPr lang="en-US" dirty="0">
                <a:solidFill>
                  <a:srgbClr val="FF0000"/>
                </a:solidFill>
              </a:rPr>
              <a:t>three-stage line follower </a:t>
            </a:r>
            <a:r>
              <a:rPr lang="en-US" dirty="0"/>
              <a:t>where the robot moves different 3 different ways (left, right or straight) based on the reading from the color sensor?</a:t>
            </a:r>
          </a:p>
        </p:txBody>
      </p:sp>
      <p:sp>
        <p:nvSpPr>
          <p:cNvPr id="4" name="Footer Placeholder 3"/>
          <p:cNvSpPr>
            <a:spLocks noGrp="1"/>
          </p:cNvSpPr>
          <p:nvPr>
            <p:ph type="ftr" sz="quarter" idx="11"/>
          </p:nvPr>
        </p:nvSpPr>
        <p:spPr/>
        <p:txBody>
          <a:bodyPr/>
          <a:lstStyle/>
          <a:p>
            <a:r>
              <a:rPr lang="en-US"/>
              <a:t>© 2019 EV3Lessons.com, Last edit 7/19/2019</a:t>
            </a:r>
          </a:p>
        </p:txBody>
      </p:sp>
      <p:sp>
        <p:nvSpPr>
          <p:cNvPr id="5" name="Slide Number Placeholder 4"/>
          <p:cNvSpPr>
            <a:spLocks noGrp="1"/>
          </p:cNvSpPr>
          <p:nvPr>
            <p:ph type="sldNum" sz="quarter" idx="12"/>
          </p:nvPr>
        </p:nvSpPr>
        <p:spPr/>
        <p:txBody>
          <a:bodyPr/>
          <a:lstStyle/>
          <a:p>
            <a:fld id="{4382A7F7-08BF-4252-8141-63FB96055BBB}" type="slidenum">
              <a:rPr lang="en-US" smtClean="0"/>
              <a:t>7</a:t>
            </a:fld>
            <a:endParaRPr lang="en-US"/>
          </a:p>
        </p:txBody>
      </p:sp>
      <p:sp>
        <p:nvSpPr>
          <p:cNvPr id="2" name="Title 1"/>
          <p:cNvSpPr>
            <a:spLocks noGrp="1"/>
          </p:cNvSpPr>
          <p:nvPr>
            <p:ph type="title"/>
          </p:nvPr>
        </p:nvSpPr>
        <p:spPr/>
        <p:txBody>
          <a:bodyPr/>
          <a:lstStyle/>
          <a:p>
            <a:r>
              <a:rPr lang="en-US" dirty="0"/>
              <a:t>3 Line Follower Challenges</a:t>
            </a:r>
          </a:p>
        </p:txBody>
      </p:sp>
    </p:spTree>
    <p:extLst>
      <p:ext uri="{BB962C8B-B14F-4D97-AF65-F5344CB8AC3E}">
        <p14:creationId xmlns:p14="http://schemas.microsoft.com/office/powerpoint/2010/main" val="21206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CALIBRATE:</a:t>
            </a:r>
          </a:p>
          <a:p>
            <a:pPr lvl="1"/>
            <a:r>
              <a:rPr lang="en-US" dirty="0"/>
              <a:t>The programs use the EV3 Color Sensor in Light Sensor mode</a:t>
            </a:r>
          </a:p>
          <a:p>
            <a:pPr lvl="1"/>
            <a:r>
              <a:rPr lang="en-US" dirty="0"/>
              <a:t>You will have to calibrate your sensors.</a:t>
            </a:r>
          </a:p>
          <a:p>
            <a:pPr lvl="1"/>
            <a:r>
              <a:rPr lang="en-US" dirty="0"/>
              <a:t>Please refer to Intermediate: Color Sensor Calibration Lesson</a:t>
            </a:r>
          </a:p>
          <a:p>
            <a:r>
              <a:rPr lang="en-US" dirty="0"/>
              <a:t>PORTS: </a:t>
            </a:r>
          </a:p>
          <a:p>
            <a:pPr lvl="1"/>
            <a:r>
              <a:rPr lang="en-US" dirty="0"/>
              <a:t>The Color Sensor is connected to Port 3.  </a:t>
            </a:r>
          </a:p>
          <a:p>
            <a:pPr lvl="1"/>
            <a:r>
              <a:rPr lang="en-US" dirty="0"/>
              <a:t>Please change this for your robot. </a:t>
            </a:r>
          </a:p>
          <a:p>
            <a:r>
              <a:rPr lang="en-US" dirty="0"/>
              <a:t>WHICH SIDE OF THE LINE:</a:t>
            </a:r>
          </a:p>
          <a:p>
            <a:pPr lvl="1"/>
            <a:r>
              <a:rPr lang="en-US" dirty="0"/>
              <a:t>Please take note of which side of the line the code is written for</a:t>
            </a:r>
          </a:p>
        </p:txBody>
      </p:sp>
      <p:sp>
        <p:nvSpPr>
          <p:cNvPr id="4" name="Footer Placeholder 3"/>
          <p:cNvSpPr>
            <a:spLocks noGrp="1"/>
          </p:cNvSpPr>
          <p:nvPr>
            <p:ph type="ftr" sz="quarter" idx="11"/>
          </p:nvPr>
        </p:nvSpPr>
        <p:spPr/>
        <p:txBody>
          <a:bodyPr/>
          <a:lstStyle/>
          <a:p>
            <a:r>
              <a:rPr lang="en-US"/>
              <a:t>© 2019 EV3Lessons.com, Last edit 7/19/2019</a:t>
            </a:r>
          </a:p>
        </p:txBody>
      </p:sp>
      <p:sp>
        <p:nvSpPr>
          <p:cNvPr id="5" name="Slide Number Placeholder 4"/>
          <p:cNvSpPr>
            <a:spLocks noGrp="1"/>
          </p:cNvSpPr>
          <p:nvPr>
            <p:ph type="sldNum" sz="quarter" idx="12"/>
          </p:nvPr>
        </p:nvSpPr>
        <p:spPr/>
        <p:txBody>
          <a:bodyPr/>
          <a:lstStyle/>
          <a:p>
            <a:fld id="{4382A7F7-08BF-4252-8141-63FB96055BBB}" type="slidenum">
              <a:rPr lang="en-US" smtClean="0"/>
              <a:pPr/>
              <a:t>8</a:t>
            </a:fld>
            <a:endParaRPr lang="en-US"/>
          </a:p>
        </p:txBody>
      </p:sp>
      <p:sp>
        <p:nvSpPr>
          <p:cNvPr id="2" name="Title 1"/>
          <p:cNvSpPr>
            <a:spLocks noGrp="1"/>
          </p:cNvSpPr>
          <p:nvPr>
            <p:ph type="title"/>
          </p:nvPr>
        </p:nvSpPr>
        <p:spPr/>
        <p:txBody>
          <a:bodyPr/>
          <a:lstStyle/>
          <a:p>
            <a:r>
              <a:rPr lang="en-US"/>
              <a:t>A Note About Our Solutions</a:t>
            </a:r>
            <a:endParaRPr lang="en-US" dirty="0"/>
          </a:p>
        </p:txBody>
      </p:sp>
    </p:spTree>
    <p:extLst>
      <p:ext uri="{BB962C8B-B14F-4D97-AF65-F5344CB8AC3E}">
        <p14:creationId xmlns:p14="http://schemas.microsoft.com/office/powerpoint/2010/main" val="100369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Line Follower</a:t>
            </a:r>
          </a:p>
        </p:txBody>
      </p:sp>
      <p:sp>
        <p:nvSpPr>
          <p:cNvPr id="4" name="Footer Placeholder 3"/>
          <p:cNvSpPr>
            <a:spLocks noGrp="1"/>
          </p:cNvSpPr>
          <p:nvPr>
            <p:ph type="ftr" sz="quarter" idx="11"/>
          </p:nvPr>
        </p:nvSpPr>
        <p:spPr/>
        <p:txBody>
          <a:bodyPr/>
          <a:lstStyle/>
          <a:p>
            <a:r>
              <a:rPr lang="en-US"/>
              <a:t>© 2019 EV3Lessons.com, Last edit 7/19/2019</a:t>
            </a:r>
          </a:p>
        </p:txBody>
      </p:sp>
      <p:sp>
        <p:nvSpPr>
          <p:cNvPr id="3" name="Slide Number Placeholder 2"/>
          <p:cNvSpPr>
            <a:spLocks noGrp="1"/>
          </p:cNvSpPr>
          <p:nvPr>
            <p:ph type="sldNum" sz="quarter" idx="12"/>
          </p:nvPr>
        </p:nvSpPr>
        <p:spPr/>
        <p:txBody>
          <a:bodyPr/>
          <a:lstStyle/>
          <a:p>
            <a:fld id="{4382A7F7-08BF-4252-8141-63FB96055BBB}" type="slidenum">
              <a:rPr lang="en-US" smtClean="0"/>
              <a:pPr/>
              <a:t>9</a:t>
            </a:fld>
            <a:endParaRPr lang="en-US"/>
          </a:p>
        </p:txBody>
      </p:sp>
      <p:pic>
        <p:nvPicPr>
          <p:cNvPr id="9" name="Picture 8" descr="Screen Shot 2014-10-05 at 9.45.40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8388" y="2083444"/>
            <a:ext cx="7087094" cy="4197853"/>
          </a:xfrm>
          <a:prstGeom prst="rect">
            <a:avLst/>
          </a:prstGeom>
        </p:spPr>
      </p:pic>
    </p:spTree>
    <p:extLst>
      <p:ext uri="{BB962C8B-B14F-4D97-AF65-F5344CB8AC3E}">
        <p14:creationId xmlns:p14="http://schemas.microsoft.com/office/powerpoint/2010/main" val="1262653870"/>
      </p:ext>
    </p:extLst>
  </p:cSld>
  <p:clrMapOvr>
    <a:masterClrMapping/>
  </p:clrMapOvr>
</p:sld>
</file>

<file path=ppt/theme/theme1.xml><?xml version="1.0" encoding="utf-8"?>
<a:theme xmlns:a="http://schemas.openxmlformats.org/drawingml/2006/main" name="advanced">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vanced" id="{90896108-50DE-FE4A-B182-456CF756ABD8}" vid="{7A7CEA50-AD81-7D48-98DE-F95E5886FB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advanced</Template>
  <TotalTime>3035</TotalTime>
  <Words>1000</Words>
  <Application>Microsoft Macintosh PowerPoint</Application>
  <PresentationFormat>On-screen Show (4:3)</PresentationFormat>
  <Paragraphs>138</Paragraphs>
  <Slides>17</Slides>
  <Notes>3</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Helvetica Neue</vt:lpstr>
      <vt:lpstr>Wingdings</vt:lpstr>
      <vt:lpstr>advanced</vt:lpstr>
      <vt:lpstr>Line Followers: Basic to PID</vt:lpstr>
      <vt:lpstr>Lesson Objectives</vt:lpstr>
      <vt:lpstr>Which Program Works Best for Which Situation?</vt:lpstr>
      <vt:lpstr>Curved Line: Watch Videos</vt:lpstr>
      <vt:lpstr>Straight Line: Watch Videos</vt:lpstr>
      <vt:lpstr>Watch Videos</vt:lpstr>
      <vt:lpstr>3 Line Follower Challenges</vt:lpstr>
      <vt:lpstr>A Note About Our Solutions</vt:lpstr>
      <vt:lpstr>Simple Line Follower</vt:lpstr>
      <vt:lpstr>Smooth Line Follower</vt:lpstr>
      <vt:lpstr>Three-Stage Line Follower</vt:lpstr>
      <vt:lpstr>Proportional Pseudocode</vt:lpstr>
      <vt:lpstr>Proportional Line Follower</vt:lpstr>
      <vt:lpstr>PID Pseudocode</vt:lpstr>
      <vt:lpstr>PID Code</vt:lpstr>
      <vt:lpstr>Evaluating Line followers</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 Followers: Basic to Proportional</dc:title>
  <dc:creator>Sanjay Seshan</dc:creator>
  <cp:lastModifiedBy>Sanjay Seshan</cp:lastModifiedBy>
  <cp:revision>25</cp:revision>
  <cp:lastPrinted>2015-11-15T16:45:50Z</cp:lastPrinted>
  <dcterms:created xsi:type="dcterms:W3CDTF">2014-10-28T21:59:38Z</dcterms:created>
  <dcterms:modified xsi:type="dcterms:W3CDTF">2019-07-18T17:27:24Z</dcterms:modified>
</cp:coreProperties>
</file>