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1"/>
  </p:notesMasterIdLst>
  <p:handoutMasterIdLst>
    <p:handoutMasterId r:id="rId12"/>
  </p:handoutMasterIdLst>
  <p:sldIdLst>
    <p:sldId id="288" r:id="rId2"/>
    <p:sldId id="283" r:id="rId3"/>
    <p:sldId id="276" r:id="rId4"/>
    <p:sldId id="285" r:id="rId5"/>
    <p:sldId id="289" r:id="rId6"/>
    <p:sldId id="292" r:id="rId7"/>
    <p:sldId id="293" r:id="rId8"/>
    <p:sldId id="284"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92" autoAdjust="0"/>
    <p:restoredTop sz="94670"/>
  </p:normalViewPr>
  <p:slideViewPr>
    <p:cSldViewPr snapToGrid="0" snapToObjects="1">
      <p:cViewPr varScale="1">
        <p:scale>
          <a:sx n="81" d="100"/>
          <a:sy n="81" d="100"/>
        </p:scale>
        <p:origin x="200" y="8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7/17/19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7/17/19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64755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8</a:t>
            </a:fld>
            <a:endParaRPr lang="en-US"/>
          </a:p>
        </p:txBody>
      </p:sp>
    </p:spTree>
    <p:extLst>
      <p:ext uri="{BB962C8B-B14F-4D97-AF65-F5344CB8AC3E}">
        <p14:creationId xmlns:p14="http://schemas.microsoft.com/office/powerpoint/2010/main" val="135908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9</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1EC7AC-6CB5-A34E-BA51-A9B7052199E4}" type="datetime1">
              <a:rPr lang="en-US" smtClean="0"/>
              <a:t>7/17/19</a:t>
            </a:fld>
            <a:endParaRPr lang="en-US"/>
          </a:p>
        </p:txBody>
      </p:sp>
      <p:sp>
        <p:nvSpPr>
          <p:cNvPr id="5" name="Footer Placeholder 4"/>
          <p:cNvSpPr>
            <a:spLocks noGrp="1"/>
          </p:cNvSpPr>
          <p:nvPr>
            <p:ph type="ftr" sz="quarter" idx="11"/>
          </p:nvPr>
        </p:nvSpPr>
        <p:spPr/>
        <p:txBody>
          <a:bodyPr/>
          <a:lstStyle/>
          <a:p>
            <a:r>
              <a:rPr lang="sk-SK"/>
              <a:t>© 2019 EV3Lessons.com, Last edit 07/17/2019</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217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EF756E1-7F19-F841-8EBA-2F1418B1D272}" type="datetime1">
              <a:rPr lang="en-US" smtClean="0"/>
              <a:t>7/17/19</a:t>
            </a:fld>
            <a:endParaRPr lang="en-US"/>
          </a:p>
        </p:txBody>
      </p:sp>
      <p:sp>
        <p:nvSpPr>
          <p:cNvPr id="5" name="Footer Placeholder 4"/>
          <p:cNvSpPr>
            <a:spLocks noGrp="1"/>
          </p:cNvSpPr>
          <p:nvPr>
            <p:ph type="ftr" sz="quarter" idx="11"/>
          </p:nvPr>
        </p:nvSpPr>
        <p:spPr/>
        <p:txBody>
          <a:bodyPr/>
          <a:lstStyle/>
          <a:p>
            <a:r>
              <a:rPr lang="sk-SK"/>
              <a:t>© 2019 EV3Lessons.com, Last edit 07/17/2019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484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72D47717-F5A1-CD4A-8C6B-7E44F866A1A2}" type="datetime1">
              <a:rPr lang="en-US" smtClean="0"/>
              <a:t>7/17/19</a:t>
            </a:fld>
            <a:endParaRPr lang="en-US" dirty="0"/>
          </a:p>
        </p:txBody>
      </p:sp>
      <p:sp>
        <p:nvSpPr>
          <p:cNvPr id="5" name="Footer Placeholder 4"/>
          <p:cNvSpPr>
            <a:spLocks noGrp="1"/>
          </p:cNvSpPr>
          <p:nvPr>
            <p:ph type="ftr" sz="quarter" idx="11"/>
          </p:nvPr>
        </p:nvSpPr>
        <p:spPr/>
        <p:txBody>
          <a:bodyPr/>
          <a:lstStyle/>
          <a:p>
            <a:r>
              <a:rPr lang="sk-SK"/>
              <a:t>© 2019 EV3Lessons.com, Last edit 07/17/2019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95553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69BD824-4DA6-884D-8626-B10EE48FCF5F}" type="datetime1">
              <a:rPr lang="en-US" smtClean="0"/>
              <a:t>7/17/19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890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0B8BD90-1E70-A14A-8582-44212CB49228}" type="datetime1">
              <a:rPr lang="en-US" smtClean="0"/>
              <a:t>7/17/19</a:t>
            </a:fld>
            <a:endParaRPr lang="en-US"/>
          </a:p>
        </p:txBody>
      </p:sp>
      <p:sp>
        <p:nvSpPr>
          <p:cNvPr id="8" name="Footer Placeholder 7"/>
          <p:cNvSpPr>
            <a:spLocks noGrp="1"/>
          </p:cNvSpPr>
          <p:nvPr>
            <p:ph type="ftr" sz="quarter" idx="11"/>
          </p:nvPr>
        </p:nvSpPr>
        <p:spPr/>
        <p:txBody>
          <a:bodyPr/>
          <a:lstStyle/>
          <a:p>
            <a:r>
              <a:rPr lang="sk-SK"/>
              <a:t>© 2019 EV3Lessons.com, Last edit 07/17/2019</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5598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A0995D9A-625C-D646-B8CE-C21C7913FC2C}" type="datetime1">
              <a:rPr lang="en-US" smtClean="0"/>
              <a:t>7/17/19</a:t>
            </a:fld>
            <a:endParaRPr lang="en-US"/>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27777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49F80B6-6EAB-614D-8C17-A9E84EA162C9}" type="datetime1">
              <a:rPr lang="en-US" smtClean="0"/>
              <a:t>7/17/19</a:t>
            </a:fld>
            <a:endParaRPr lang="en-US"/>
          </a:p>
        </p:txBody>
      </p:sp>
      <p:sp>
        <p:nvSpPr>
          <p:cNvPr id="5" name="Footer Placeholder 4"/>
          <p:cNvSpPr>
            <a:spLocks noGrp="1"/>
          </p:cNvSpPr>
          <p:nvPr>
            <p:ph type="ftr" sz="quarter" idx="11"/>
          </p:nvPr>
        </p:nvSpPr>
        <p:spPr/>
        <p:txBody>
          <a:bodyPr/>
          <a:lstStyle/>
          <a:p>
            <a:r>
              <a:rPr lang="sk-SK"/>
              <a:t>© 2019 EV3Lessons.com, Last edit 07/17/2019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457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4F6F4FAE-A57A-7344-8BCB-42C723FDF5D1}" type="datetime1">
              <a:rPr lang="en-US" smtClean="0"/>
              <a:t>7/17/19</a:t>
            </a:fld>
            <a:endParaRPr lang="en-US"/>
          </a:p>
        </p:txBody>
      </p:sp>
      <p:sp>
        <p:nvSpPr>
          <p:cNvPr id="5" name="Footer Placeholder 4"/>
          <p:cNvSpPr>
            <a:spLocks noGrp="1"/>
          </p:cNvSpPr>
          <p:nvPr>
            <p:ph type="ftr" sz="quarter" idx="11"/>
          </p:nvPr>
        </p:nvSpPr>
        <p:spPr/>
        <p:txBody>
          <a:bodyPr/>
          <a:lstStyle/>
          <a:p>
            <a:r>
              <a:rPr lang="sk-SK"/>
              <a:t>© 2019 EV3Lessons.com, Last edit 07/17/2019</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47245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2839A5-0C65-E340-AF5C-439DF41F5327}" type="datetime1">
              <a:rPr lang="en-US" smtClean="0"/>
              <a:t>7/17/19</a:t>
            </a:fld>
            <a:endParaRPr lang="en-US" dirty="0"/>
          </a:p>
        </p:txBody>
      </p:sp>
      <p:sp>
        <p:nvSpPr>
          <p:cNvPr id="4" name="Footer Placeholder 3"/>
          <p:cNvSpPr>
            <a:spLocks noGrp="1"/>
          </p:cNvSpPr>
          <p:nvPr>
            <p:ph type="ftr" sz="quarter" idx="11"/>
          </p:nvPr>
        </p:nvSpPr>
        <p:spPr/>
        <p:txBody>
          <a:bodyPr/>
          <a:lstStyle/>
          <a:p>
            <a:r>
              <a:rPr lang="sk-SK"/>
              <a:t>© 2019 EV3Lessons.com, Last edit 07/17/2019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4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7FF9300D-20B1-0442-AD86-850DC7D58C9C}" type="datetime1">
              <a:rPr lang="en-US" smtClean="0"/>
              <a:t>7/17/19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a:t>© 2019 EV3Lessons.com, Last edit 07/17/2019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41836917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hf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Proportional Control</a:t>
            </a:r>
          </a:p>
        </p:txBody>
      </p:sp>
      <p:sp>
        <p:nvSpPr>
          <p:cNvPr id="3" name="Subtitle 2"/>
          <p:cNvSpPr>
            <a:spLocks noGrp="1"/>
          </p:cNvSpPr>
          <p:nvPr>
            <p:ph type="subTitle" idx="1"/>
          </p:nvPr>
        </p:nvSpPr>
        <p:spPr/>
        <p:txBody>
          <a:bodyPr/>
          <a:lstStyle/>
          <a:p>
            <a:r>
              <a:rPr lang="en-US" dirty="0"/>
              <a:t>By Sanjay and Arvind Seshan</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147241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Learn what proportional control means and why to use it</a:t>
            </a:r>
          </a:p>
          <a:p>
            <a:r>
              <a:rPr lang="en-US" dirty="0"/>
              <a:t>Learn to apply proportional control to different sensors</a:t>
            </a:r>
          </a:p>
          <a:p>
            <a:r>
              <a:rPr lang="en-US" dirty="0"/>
              <a:t>Prerequisites: Math Blocks, Color Sensor Calibration, Data Wires</a:t>
            </a:r>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a:p>
        </p:txBody>
      </p:sp>
      <p:sp>
        <p:nvSpPr>
          <p:cNvPr id="2" name="Title 1"/>
          <p:cNvSpPr>
            <a:spLocks noGrp="1"/>
          </p:cNvSpPr>
          <p:nvPr>
            <p:ph type="title"/>
          </p:nvPr>
        </p:nvSpPr>
        <p:spPr/>
        <p:txBody>
          <a:bodyPr/>
          <a:lstStyle/>
          <a:p>
            <a:r>
              <a:rPr lang="en-US"/>
              <a:t>Lesson Objectives</a:t>
            </a:r>
            <a:endParaRPr lang="en-U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83136"/>
            <a:ext cx="8574088" cy="3232921"/>
          </a:xfrm>
        </p:spPr>
        <p:txBody>
          <a:bodyPr>
            <a:normAutofit fontScale="77500" lnSpcReduction="20000"/>
          </a:bodyPr>
          <a:lstStyle/>
          <a:p>
            <a:r>
              <a:rPr lang="en-US" sz="2500" dirty="0"/>
              <a:t>Let’s start with a game</a:t>
            </a:r>
          </a:p>
          <a:p>
            <a:r>
              <a:rPr lang="en-US" sz="2500" dirty="0"/>
              <a:t>Imagine that you blindfold one teammate.  He or She has to get across the room as quickly as they can and stop exactly on a line drawn on the ground </a:t>
            </a:r>
          </a:p>
          <a:p>
            <a:r>
              <a:rPr lang="en-US" dirty="0"/>
              <a:t>The rest of the team has to give the commands.</a:t>
            </a:r>
          </a:p>
          <a:p>
            <a:r>
              <a:rPr lang="en-US" dirty="0"/>
              <a:t>When your teammate is far away, the blindfolded person must move fast and take big steps.  But as he gets closer to the line, if he keeps running, he will overshoot.  So, you have to tell the blindfolded teammate to go slower and take smaller steps.</a:t>
            </a:r>
          </a:p>
          <a:p>
            <a:r>
              <a:rPr lang="en-US" dirty="0"/>
              <a:t>You have to program the robot in the same way!</a:t>
            </a:r>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3</a:t>
            </a:fld>
            <a:endParaRPr lang="en-US"/>
          </a:p>
        </p:txBody>
      </p:sp>
      <p:sp>
        <p:nvSpPr>
          <p:cNvPr id="2" name="Title 1"/>
          <p:cNvSpPr>
            <a:spLocks noGrp="1"/>
          </p:cNvSpPr>
          <p:nvPr>
            <p:ph type="title"/>
          </p:nvPr>
        </p:nvSpPr>
        <p:spPr/>
        <p:txBody>
          <a:bodyPr>
            <a:normAutofit/>
          </a:bodyPr>
          <a:lstStyle/>
          <a:p>
            <a:r>
              <a:rPr lang="en-US" dirty="0"/>
              <a:t>Learn and Discuss Proportional Control</a:t>
            </a:r>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161537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18870"/>
            <a:ext cx="8574087" cy="4307294"/>
          </a:xfrm>
        </p:spPr>
        <p:txBody>
          <a:bodyPr/>
          <a:lstStyle/>
          <a:p>
            <a:r>
              <a:rPr lang="en-US"/>
              <a:t>The Pseudocode for every proportional control program consists of two stages:</a:t>
            </a:r>
          </a:p>
          <a:p>
            <a:pPr lvl="1"/>
            <a:r>
              <a:rPr lang="en-US"/>
              <a:t>Computing an error </a:t>
            </a:r>
            <a:r>
              <a:rPr lang="en-US">
                <a:sym typeface="Wingdings"/>
              </a:rPr>
              <a:t> how far is the robot from a target</a:t>
            </a:r>
          </a:p>
          <a:p>
            <a:pPr lvl="1"/>
            <a:r>
              <a:rPr lang="en-US">
                <a:sym typeface="Wingdings"/>
              </a:rPr>
              <a:t>Making a correction  make the robot take an action that is proportional to the error (this is why it is called proportional control).  You must multiply the error by a scaling factor to determine the correction.</a:t>
            </a:r>
            <a:endParaRPr lang="en-US"/>
          </a:p>
          <a:p>
            <a:endParaRPr lang="en-US" dirty="0"/>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2" name="Title 1"/>
          <p:cNvSpPr>
            <a:spLocks noGrp="1"/>
          </p:cNvSpPr>
          <p:nvPr>
            <p:ph type="title"/>
          </p:nvPr>
        </p:nvSpPr>
        <p:spPr/>
        <p:txBody>
          <a:bodyPr/>
          <a:lstStyle/>
          <a:p>
            <a:r>
              <a:rPr lang="en-US"/>
              <a:t>What Proportional Control Looks Like</a:t>
            </a:r>
            <a:endParaRPr lang="en-US" dirty="0"/>
          </a:p>
        </p:txBody>
      </p:sp>
      <p:sp>
        <p:nvSpPr>
          <p:cNvPr id="6" name="Rectangle 5"/>
          <p:cNvSpPr/>
          <p:nvPr/>
        </p:nvSpPr>
        <p:spPr>
          <a:xfrm>
            <a:off x="1631716"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455268"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278820" y="5264460"/>
            <a:ext cx="671152" cy="5326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3545"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697097"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520649" y="5264460"/>
            <a:ext cx="671152" cy="53266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631716" y="6134471"/>
            <a:ext cx="2318256" cy="369332"/>
          </a:xfrm>
          <a:prstGeom prst="rect">
            <a:avLst/>
          </a:prstGeom>
          <a:noFill/>
        </p:spPr>
        <p:txBody>
          <a:bodyPr wrap="square" rtlCol="0">
            <a:spAutoFit/>
          </a:bodyPr>
          <a:lstStyle/>
          <a:p>
            <a:pPr algn="ctr"/>
            <a:r>
              <a:rPr lang="en-US" dirty="0"/>
              <a:t>Compute Error</a:t>
            </a:r>
          </a:p>
        </p:txBody>
      </p:sp>
      <p:sp>
        <p:nvSpPr>
          <p:cNvPr id="13" name="TextBox 12"/>
          <p:cNvSpPr txBox="1"/>
          <p:nvPr/>
        </p:nvSpPr>
        <p:spPr>
          <a:xfrm>
            <a:off x="4873545" y="6102205"/>
            <a:ext cx="2318256" cy="369332"/>
          </a:xfrm>
          <a:prstGeom prst="rect">
            <a:avLst/>
          </a:prstGeom>
          <a:noFill/>
        </p:spPr>
        <p:txBody>
          <a:bodyPr wrap="square" rtlCol="0">
            <a:spAutoFit/>
          </a:bodyPr>
          <a:lstStyle/>
          <a:p>
            <a:pPr algn="ctr"/>
            <a:r>
              <a:rPr lang="en-US" dirty="0"/>
              <a:t>Make Correction</a:t>
            </a:r>
          </a:p>
        </p:txBody>
      </p:sp>
      <p:cxnSp>
        <p:nvCxnSpPr>
          <p:cNvPr id="15" name="Elbow Connector 14"/>
          <p:cNvCxnSpPr>
            <a:stCxn id="11" idx="3"/>
            <a:endCxn id="6" idx="1"/>
          </p:cNvCxnSpPr>
          <p:nvPr/>
        </p:nvCxnSpPr>
        <p:spPr>
          <a:xfrm flipH="1">
            <a:off x="1631716" y="5530790"/>
            <a:ext cx="5560085" cy="12700"/>
          </a:xfrm>
          <a:prstGeom prst="bentConnector5">
            <a:avLst>
              <a:gd name="adj1" fmla="val -4111"/>
              <a:gd name="adj2" fmla="val -4631071"/>
              <a:gd name="adj3" fmla="val 10411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6" idx="3"/>
            <a:endCxn id="7" idx="1"/>
          </p:cNvCxnSpPr>
          <p:nvPr/>
        </p:nvCxnSpPr>
        <p:spPr>
          <a:xfrm>
            <a:off x="2302868"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7" idx="3"/>
            <a:endCxn id="8" idx="1"/>
          </p:cNvCxnSpPr>
          <p:nvPr/>
        </p:nvCxnSpPr>
        <p:spPr>
          <a:xfrm>
            <a:off x="3126420"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8" idx="3"/>
            <a:endCxn id="9" idx="1"/>
          </p:cNvCxnSpPr>
          <p:nvPr/>
        </p:nvCxnSpPr>
        <p:spPr>
          <a:xfrm>
            <a:off x="3949972" y="5530790"/>
            <a:ext cx="92357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9" idx="3"/>
            <a:endCxn id="10" idx="1"/>
          </p:cNvCxnSpPr>
          <p:nvPr/>
        </p:nvCxnSpPr>
        <p:spPr>
          <a:xfrm>
            <a:off x="5544697" y="553079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11" idx="1"/>
          </p:cNvCxnSpPr>
          <p:nvPr/>
        </p:nvCxnSpPr>
        <p:spPr>
          <a:xfrm>
            <a:off x="6368249" y="5530790"/>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296938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learn how to use proportional control, create a Robot Follower program</a:t>
            </a:r>
          </a:p>
          <a:p>
            <a:pPr lvl="1"/>
            <a:r>
              <a:rPr lang="en-US" dirty="0"/>
              <a:t>Use proportional control with the ultrasonic sensor to get the robot to stay 15cm away from the human at all times (even when the human moves)</a:t>
            </a:r>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pPr/>
              <a:t>5</a:t>
            </a:fld>
            <a:endParaRPr lang="en-US"/>
          </a:p>
        </p:txBody>
      </p:sp>
      <p:sp>
        <p:nvSpPr>
          <p:cNvPr id="2" name="Title 1"/>
          <p:cNvSpPr>
            <a:spLocks noGrp="1"/>
          </p:cNvSpPr>
          <p:nvPr>
            <p:ph type="title"/>
          </p:nvPr>
        </p:nvSpPr>
        <p:spPr/>
        <p:txBody>
          <a:bodyPr/>
          <a:lstStyle/>
          <a:p>
            <a:r>
              <a:rPr lang="en-US" dirty="0"/>
              <a:t>Challenge</a:t>
            </a:r>
          </a:p>
        </p:txBody>
      </p:sp>
      <p:graphicFrame>
        <p:nvGraphicFramePr>
          <p:cNvPr id="6" name="Table 5"/>
          <p:cNvGraphicFramePr>
            <a:graphicFrameLocks noGrp="1"/>
          </p:cNvGraphicFramePr>
          <p:nvPr>
            <p:extLst>
              <p:ext uri="{D42A27DB-BD31-4B8C-83A1-F6EECF244321}">
                <p14:modId xmlns:p14="http://schemas.microsoft.com/office/powerpoint/2010/main" val="3277193759"/>
              </p:ext>
            </p:extLst>
          </p:nvPr>
        </p:nvGraphicFramePr>
        <p:xfrm>
          <a:off x="448092" y="4310861"/>
          <a:ext cx="8122852" cy="777240"/>
        </p:xfrm>
        <a:graphic>
          <a:graphicData uri="http://schemas.openxmlformats.org/drawingml/2006/table">
            <a:tbl>
              <a:tblPr firstRow="1" bandRow="1">
                <a:tableStyleId>{2D5ABB26-0587-4C30-8999-92F81FD0307C}</a:tableStyleId>
              </a:tblPr>
              <a:tblGrid>
                <a:gridCol w="2316038">
                  <a:extLst>
                    <a:ext uri="{9D8B030D-6E8A-4147-A177-3AD203B41FA5}">
                      <a16:colId xmlns:a16="http://schemas.microsoft.com/office/drawing/2014/main" val="20001"/>
                    </a:ext>
                  </a:extLst>
                </a:gridCol>
                <a:gridCol w="3082497">
                  <a:extLst>
                    <a:ext uri="{9D8B030D-6E8A-4147-A177-3AD203B41FA5}">
                      <a16:colId xmlns:a16="http://schemas.microsoft.com/office/drawing/2014/main" val="20002"/>
                    </a:ext>
                  </a:extLst>
                </a:gridCol>
                <a:gridCol w="2724317">
                  <a:extLst>
                    <a:ext uri="{9D8B030D-6E8A-4147-A177-3AD203B41FA5}">
                      <a16:colId xmlns:a16="http://schemas.microsoft.com/office/drawing/2014/main" val="20003"/>
                    </a:ext>
                  </a:extLst>
                </a:gridCol>
              </a:tblGrid>
              <a:tr h="278130">
                <a:tc>
                  <a:txBody>
                    <a:bodyPr/>
                    <a:lstStyle/>
                    <a:p>
                      <a:pPr algn="ctr"/>
                      <a:r>
                        <a:rPr lang="en-US" sz="1400" b="1" dirty="0"/>
                        <a:t>Objective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pPr algn="ctr"/>
                      <a:r>
                        <a:rPr lang="en-US" sz="1400" b="1" dirty="0"/>
                        <a:t>Error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a:txBody>
                    <a:bodyPr/>
                    <a:lstStyle/>
                    <a:p>
                      <a:pPr algn="ctr"/>
                      <a:r>
                        <a:rPr lang="en-US" sz="1400" b="1" dirty="0"/>
                        <a:t>Correction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extLst>
                  <a:ext uri="{0D108BD9-81ED-4DB2-BD59-A6C34878D82A}">
                    <a16:rowId xmlns:a16="http://schemas.microsoft.com/office/drawing/2014/main" val="10000"/>
                  </a:ext>
                </a:extLst>
              </a:tr>
              <a:tr h="480060">
                <a:tc>
                  <a:txBody>
                    <a:bodyPr/>
                    <a:lstStyle/>
                    <a:p>
                      <a:r>
                        <a:rPr lang="en-US" sz="1400" dirty="0"/>
                        <a:t>Get to a target</a:t>
                      </a:r>
                      <a:r>
                        <a:rPr lang="en-US" sz="1400" baseline="0" dirty="0"/>
                        <a:t> distance </a:t>
                      </a:r>
                    </a:p>
                    <a:p>
                      <a:r>
                        <a:rPr lang="en-US" sz="1400" baseline="0" dirty="0"/>
                        <a:t>from human</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How many cm from target location (</a:t>
                      </a:r>
                      <a:r>
                        <a:rPr lang="en-US" sz="1400" dirty="0" err="1"/>
                        <a:t>current</a:t>
                      </a:r>
                      <a:r>
                        <a:rPr lang="en-US" sz="1400" baseline="0" dirty="0" err="1"/>
                        <a:t>_distance</a:t>
                      </a:r>
                      <a:r>
                        <a:rPr lang="en-US" sz="1400" baseline="0" dirty="0"/>
                        <a:t> – </a:t>
                      </a:r>
                      <a:r>
                        <a:rPr lang="en-US" sz="1400" baseline="0" dirty="0" err="1"/>
                        <a:t>target_distance</a:t>
                      </a:r>
                      <a:r>
                        <a:rPr lang="en-US" sz="1400" baseline="0" dirty="0"/>
                        <a:t>)</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400" dirty="0"/>
                        <a:t>Move faster based on</a:t>
                      </a:r>
                      <a:r>
                        <a:rPr lang="en-US" sz="1400" baseline="0" dirty="0"/>
                        <a:t> distance</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2263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EV3Lessons.com, Last edit 07/17/2019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6</a:t>
            </a:fld>
            <a:endParaRPr lang="en-US"/>
          </a:p>
        </p:txBody>
      </p:sp>
      <p:sp>
        <p:nvSpPr>
          <p:cNvPr id="2" name="Title 1"/>
          <p:cNvSpPr>
            <a:spLocks noGrp="1"/>
          </p:cNvSpPr>
          <p:nvPr>
            <p:ph type="title"/>
          </p:nvPr>
        </p:nvSpPr>
        <p:spPr/>
        <p:txBody>
          <a:bodyPr/>
          <a:lstStyle/>
          <a:p>
            <a:r>
              <a:rPr lang="en-US" dirty="0"/>
              <a:t>Challenge</a:t>
            </a:r>
          </a:p>
        </p:txBody>
      </p:sp>
      <p:graphicFrame>
        <p:nvGraphicFramePr>
          <p:cNvPr id="6" name="Table 5"/>
          <p:cNvGraphicFramePr>
            <a:graphicFrameLocks noGrp="1"/>
          </p:cNvGraphicFramePr>
          <p:nvPr/>
        </p:nvGraphicFramePr>
        <p:xfrm>
          <a:off x="581192" y="1986437"/>
          <a:ext cx="8114716" cy="3498708"/>
        </p:xfrm>
        <a:graphic>
          <a:graphicData uri="http://schemas.openxmlformats.org/drawingml/2006/table">
            <a:tbl>
              <a:tblPr firstRow="1" bandRow="1">
                <a:tableStyleId>{2D5ABB26-0587-4C30-8999-92F81FD0307C}</a:tableStyleId>
              </a:tblPr>
              <a:tblGrid>
                <a:gridCol w="4307627">
                  <a:extLst>
                    <a:ext uri="{9D8B030D-6E8A-4147-A177-3AD203B41FA5}">
                      <a16:colId xmlns:a16="http://schemas.microsoft.com/office/drawing/2014/main" val="20002"/>
                    </a:ext>
                  </a:extLst>
                </a:gridCol>
                <a:gridCol w="3807089">
                  <a:extLst>
                    <a:ext uri="{9D8B030D-6E8A-4147-A177-3AD203B41FA5}">
                      <a16:colId xmlns:a16="http://schemas.microsoft.com/office/drawing/2014/main" val="20003"/>
                    </a:ext>
                  </a:extLst>
                </a:gridCol>
              </a:tblGrid>
              <a:tr h="675110">
                <a:tc>
                  <a:txBody>
                    <a:bodyPr/>
                    <a:lstStyle/>
                    <a:p>
                      <a:pPr algn="ctr"/>
                      <a:r>
                        <a:rPr lang="en-US" sz="1400" b="1" dirty="0"/>
                        <a:t>Compute Error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5C201"/>
                    </a:solidFill>
                  </a:tcPr>
                </a:tc>
                <a:tc rowSpan="2">
                  <a:txBody>
                    <a:bodyPr/>
                    <a:lstStyle/>
                    <a:p>
                      <a:pPr algn="ctr"/>
                      <a:endParaRPr lang="en-US"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72267">
                <a:tc>
                  <a:txBody>
                    <a:bodyPr/>
                    <a:lstStyle/>
                    <a:p>
                      <a:r>
                        <a:rPr lang="en-US" sz="1400" dirty="0"/>
                        <a:t>How many cm from target location </a:t>
                      </a:r>
                      <a:br>
                        <a:rPr lang="en-US" sz="1400" dirty="0"/>
                      </a:br>
                      <a:r>
                        <a:rPr lang="en-US" sz="1400" dirty="0"/>
                        <a:t>(</a:t>
                      </a:r>
                      <a:r>
                        <a:rPr lang="en-US" sz="1400" dirty="0" err="1"/>
                        <a:t>current</a:t>
                      </a:r>
                      <a:r>
                        <a:rPr lang="en-US" sz="1400" baseline="0" dirty="0" err="1"/>
                        <a:t>_distance</a:t>
                      </a:r>
                      <a:r>
                        <a:rPr lang="en-US" sz="1400" baseline="0" dirty="0"/>
                        <a:t> – </a:t>
                      </a:r>
                      <a:r>
                        <a:rPr lang="en-US" sz="1400" baseline="0" dirty="0" err="1"/>
                        <a:t>target_distance</a:t>
                      </a:r>
                      <a:r>
                        <a:rPr lang="en-US" sz="1400" baseline="0" dirty="0"/>
                        <a:t>)</a:t>
                      </a:r>
                    </a:p>
                    <a:p>
                      <a:endParaRPr lang="en-US" sz="1400" baseline="0" dirty="0"/>
                    </a:p>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5110">
                <a:tc>
                  <a:txBody>
                    <a:bodyPr/>
                    <a:lstStyle/>
                    <a:p>
                      <a:pPr algn="ctr"/>
                      <a:r>
                        <a:rPr lang="en-US" sz="1400" b="1" dirty="0"/>
                        <a:t>Compute/Apply Correction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C342"/>
                    </a:solidFill>
                  </a:tcPr>
                </a:tc>
                <a:tc rowSpan="2">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2074227"/>
                  </a:ext>
                </a:extLst>
              </a:tr>
              <a:tr h="1076221">
                <a:tc>
                  <a:txBody>
                    <a:bodyPr/>
                    <a:lstStyle/>
                    <a:p>
                      <a:r>
                        <a:rPr lang="en-US" sz="1400" dirty="0"/>
                        <a:t>Move faster based on</a:t>
                      </a:r>
                      <a:r>
                        <a:rPr lang="en-US" sz="1400" baseline="0" dirty="0"/>
                        <a:t> distance</a:t>
                      </a:r>
                      <a:endParaRPr lang="en-US"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1293876"/>
                  </a:ext>
                </a:extLst>
              </a:tr>
            </a:tbl>
          </a:graphicData>
        </a:graphic>
      </p:graphicFrame>
      <p:pic>
        <p:nvPicPr>
          <p:cNvPr id="7" name="Picture 6" descr="Screen Shot 2014-10-18 at 2.43.03 PM.png">
            <a:extLst>
              <a:ext uri="{FF2B5EF4-FFF2-40B4-BE49-F238E27FC236}">
                <a16:creationId xmlns:a16="http://schemas.microsoft.com/office/drawing/2014/main" id="{DE39D677-883B-C846-8273-68CEB390E35D}"/>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5519086" y="3800575"/>
            <a:ext cx="2402042" cy="1616759"/>
          </a:xfrm>
          <a:prstGeom prst="rect">
            <a:avLst/>
          </a:prstGeom>
        </p:spPr>
      </p:pic>
      <p:pic>
        <p:nvPicPr>
          <p:cNvPr id="9" name="Picture 8" descr="Screen Shot 2014-10-18 at 2.43.03 PM.png">
            <a:extLst>
              <a:ext uri="{FF2B5EF4-FFF2-40B4-BE49-F238E27FC236}">
                <a16:creationId xmlns:a16="http://schemas.microsoft.com/office/drawing/2014/main" id="{B2361C6B-EB6C-2040-A362-AC4A07AEBCDB}"/>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5691407" y="2014049"/>
            <a:ext cx="2057400" cy="1620542"/>
          </a:xfrm>
          <a:prstGeom prst="rect">
            <a:avLst/>
          </a:prstGeom>
        </p:spPr>
      </p:pic>
      <p:sp>
        <p:nvSpPr>
          <p:cNvPr id="10" name="TextBox 9">
            <a:extLst>
              <a:ext uri="{FF2B5EF4-FFF2-40B4-BE49-F238E27FC236}">
                <a16:creationId xmlns:a16="http://schemas.microsoft.com/office/drawing/2014/main" id="{7E5B40E0-8DC4-B849-9433-11500B9C9CE4}"/>
              </a:ext>
            </a:extLst>
          </p:cNvPr>
          <p:cNvSpPr txBox="1"/>
          <p:nvPr/>
        </p:nvSpPr>
        <p:spPr>
          <a:xfrm>
            <a:off x="5026069" y="5159941"/>
            <a:ext cx="742167" cy="300082"/>
          </a:xfrm>
          <a:prstGeom prst="rect">
            <a:avLst/>
          </a:prstGeom>
          <a:noFill/>
        </p:spPr>
        <p:txBody>
          <a:bodyPr wrap="square" rtlCol="0">
            <a:spAutoFit/>
          </a:bodyPr>
          <a:lstStyle/>
          <a:p>
            <a:r>
              <a:rPr lang="en-US" sz="1350" dirty="0"/>
              <a:t>error</a:t>
            </a:r>
          </a:p>
        </p:txBody>
      </p:sp>
      <p:sp>
        <p:nvSpPr>
          <p:cNvPr id="11" name="TextBox 10">
            <a:extLst>
              <a:ext uri="{FF2B5EF4-FFF2-40B4-BE49-F238E27FC236}">
                <a16:creationId xmlns:a16="http://schemas.microsoft.com/office/drawing/2014/main" id="{FE860DDD-6098-D84C-AEED-52935B3A8107}"/>
              </a:ext>
            </a:extLst>
          </p:cNvPr>
          <p:cNvSpPr txBox="1"/>
          <p:nvPr/>
        </p:nvSpPr>
        <p:spPr>
          <a:xfrm>
            <a:off x="7748807" y="3385204"/>
            <a:ext cx="742167" cy="300082"/>
          </a:xfrm>
          <a:prstGeom prst="rect">
            <a:avLst/>
          </a:prstGeom>
          <a:noFill/>
        </p:spPr>
        <p:txBody>
          <a:bodyPr wrap="square" rtlCol="0">
            <a:spAutoFit/>
          </a:bodyPr>
          <a:lstStyle/>
          <a:p>
            <a:r>
              <a:rPr lang="en-US" sz="1350" dirty="0"/>
              <a:t>error</a:t>
            </a:r>
          </a:p>
        </p:txBody>
      </p:sp>
    </p:spTree>
    <p:extLst>
      <p:ext uri="{BB962C8B-B14F-4D97-AF65-F5344CB8AC3E}">
        <p14:creationId xmlns:p14="http://schemas.microsoft.com/office/powerpoint/2010/main" val="231031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2019 EV3Lessons.com, Last edit 07/17/2019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7</a:t>
            </a:fld>
            <a:endParaRPr lang="en-US"/>
          </a:p>
        </p:txBody>
      </p:sp>
      <p:sp>
        <p:nvSpPr>
          <p:cNvPr id="2" name="Title 1"/>
          <p:cNvSpPr>
            <a:spLocks noGrp="1"/>
          </p:cNvSpPr>
          <p:nvPr>
            <p:ph type="title"/>
          </p:nvPr>
        </p:nvSpPr>
        <p:spPr/>
        <p:txBody>
          <a:bodyPr>
            <a:normAutofit fontScale="90000"/>
          </a:bodyPr>
          <a:lstStyle/>
          <a:p>
            <a:r>
              <a:rPr lang="en-US" dirty="0"/>
              <a:t>Putting It All Together: Ultrasonic Robot Follower</a:t>
            </a:r>
          </a:p>
        </p:txBody>
      </p:sp>
      <p:pic>
        <p:nvPicPr>
          <p:cNvPr id="7" name="Picture 6" descr="Screen Shot 2014-10-18 at 2.43.03 P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553" y="1361450"/>
            <a:ext cx="7304891" cy="5075582"/>
          </a:xfrm>
          <a:prstGeom prst="rect">
            <a:avLst/>
          </a:prstGeom>
        </p:spPr>
      </p:pic>
    </p:spTree>
    <p:extLst>
      <p:ext uri="{BB962C8B-B14F-4D97-AF65-F5344CB8AC3E}">
        <p14:creationId xmlns:p14="http://schemas.microsoft.com/office/powerpoint/2010/main" val="147760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133600"/>
            <a:ext cx="8350250" cy="3992563"/>
          </a:xfrm>
        </p:spPr>
        <p:txBody>
          <a:bodyPr/>
          <a:lstStyle/>
          <a:p>
            <a:pPr marL="457200" indent="-457200">
              <a:buFont typeface="+mj-lt"/>
              <a:buAutoNum type="arabicPeriod"/>
            </a:pPr>
            <a:r>
              <a:rPr lang="en-US" dirty="0">
                <a:solidFill>
                  <a:srgbClr val="FF0000"/>
                </a:solidFill>
              </a:rPr>
              <a:t>What does proportional control mean?</a:t>
            </a:r>
            <a:br>
              <a:rPr lang="en-US" dirty="0">
                <a:solidFill>
                  <a:srgbClr val="FF0000"/>
                </a:solidFill>
              </a:rPr>
            </a:br>
            <a:r>
              <a:rPr lang="en-US" dirty="0"/>
              <a:t>Ans. Moving more or less based on how far the robot is from the target distance</a:t>
            </a:r>
          </a:p>
          <a:p>
            <a:pPr marL="457200" indent="-457200">
              <a:buFont typeface="+mj-lt"/>
              <a:buAutoNum type="arabicPeriod"/>
            </a:pPr>
            <a:r>
              <a:rPr lang="en-US" dirty="0">
                <a:solidFill>
                  <a:srgbClr val="FF0000"/>
                </a:solidFill>
              </a:rPr>
              <a:t>What do all proportional control code have in common?</a:t>
            </a:r>
            <a:br>
              <a:rPr lang="en-US" dirty="0">
                <a:solidFill>
                  <a:srgbClr val="FF0000"/>
                </a:solidFill>
              </a:rPr>
            </a:br>
            <a:r>
              <a:rPr lang="en-US" dirty="0"/>
              <a:t>Ans. Computing an error and making a correction</a:t>
            </a:r>
          </a:p>
          <a:p>
            <a:pPr marL="457200" indent="-457200">
              <a:buFont typeface="+mj-lt"/>
              <a:buAutoNum type="arabicPeriod"/>
            </a:pPr>
            <a:endParaRPr lang="en-US" dirty="0"/>
          </a:p>
          <a:p>
            <a:endParaRPr lang="en-US" dirty="0"/>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sp>
        <p:nvSpPr>
          <p:cNvPr id="2" name="Title 1"/>
          <p:cNvSpPr>
            <a:spLocks noGrp="1"/>
          </p:cNvSpPr>
          <p:nvPr>
            <p:ph type="title"/>
          </p:nvPr>
        </p:nvSpPr>
        <p:spPr/>
        <p:txBody>
          <a:bodyPr/>
          <a:lstStyle/>
          <a:p>
            <a:r>
              <a:rPr lang="en-US" dirty="0"/>
              <a:t>Discussion Guide</a:t>
            </a:r>
          </a:p>
        </p:txBody>
      </p:sp>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3200" dirty="0"/>
              <a:t>This tutorial was created by Sanjay Seshan and Arvind Seshan </a:t>
            </a:r>
          </a:p>
          <a:p>
            <a:pPr lvl="1"/>
            <a:r>
              <a:rPr lang="en-US" sz="3200" dirty="0"/>
              <a:t>More lessons at www.ev3lessons.com</a:t>
            </a:r>
          </a:p>
        </p:txBody>
      </p:sp>
      <p:sp>
        <p:nvSpPr>
          <p:cNvPr id="4" name="Footer Placeholder 3"/>
          <p:cNvSpPr>
            <a:spLocks noGrp="1"/>
          </p:cNvSpPr>
          <p:nvPr>
            <p:ph type="ftr" sz="quarter" idx="11"/>
          </p:nvPr>
        </p:nvSpPr>
        <p:spPr/>
        <p:txBody>
          <a:bodyPr/>
          <a:lstStyle/>
          <a:p>
            <a:r>
              <a:rPr lang="sk-SK"/>
              <a:t>© 2019 EV3Lessons.com, Last edit 07/17/2019</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pPr/>
              <a:t>9</a:t>
            </a:fld>
            <a:endParaRPr lang="en-US"/>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7880" y="3920581"/>
            <a:ext cx="3286720" cy="115782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3566</TotalTime>
  <Words>437</Words>
  <Application>Microsoft Macintosh PowerPoint</Application>
  <PresentationFormat>On-screen Show (4:3)</PresentationFormat>
  <Paragraphs>62</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 Neue</vt:lpstr>
      <vt:lpstr>Wingdings</vt:lpstr>
      <vt:lpstr>advanced</vt:lpstr>
      <vt:lpstr>Proportional Control</vt:lpstr>
      <vt:lpstr>Lesson Objectives</vt:lpstr>
      <vt:lpstr>Learn and Discuss Proportional Control</vt:lpstr>
      <vt:lpstr>What Proportional Control Looks Like</vt:lpstr>
      <vt:lpstr>Challenge</vt:lpstr>
      <vt:lpstr>Challenge</vt:lpstr>
      <vt:lpstr>Putting It All Together: Ultrasonic Robot Follower</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Sanjay Seshan</cp:lastModifiedBy>
  <cp:revision>29</cp:revision>
  <cp:lastPrinted>2015-12-20T02:26:09Z</cp:lastPrinted>
  <dcterms:created xsi:type="dcterms:W3CDTF">2014-10-28T21:59:38Z</dcterms:created>
  <dcterms:modified xsi:type="dcterms:W3CDTF">2019-07-17T13:12:08Z</dcterms:modified>
</cp:coreProperties>
</file>