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72" r:id="rId1"/>
  </p:sldMasterIdLst>
  <p:notesMasterIdLst>
    <p:notesMasterId r:id="rId14"/>
  </p:notesMasterIdLst>
  <p:handoutMasterIdLst>
    <p:handoutMasterId r:id="rId15"/>
  </p:handoutMasterIdLst>
  <p:sldIdLst>
    <p:sldId id="258" r:id="rId2"/>
    <p:sldId id="271" r:id="rId3"/>
    <p:sldId id="282" r:id="rId4"/>
    <p:sldId id="265" r:id="rId5"/>
    <p:sldId id="283" r:id="rId6"/>
    <p:sldId id="272" r:id="rId7"/>
    <p:sldId id="276" r:id="rId8"/>
    <p:sldId id="267" r:id="rId9"/>
    <p:sldId id="284" r:id="rId10"/>
    <p:sldId id="278" r:id="rId11"/>
    <p:sldId id="277" r:id="rId12"/>
    <p:sldId id="263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898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34576" autoAdjust="0"/>
    <p:restoredTop sz="94626"/>
  </p:normalViewPr>
  <p:slideViewPr>
    <p:cSldViewPr snapToGrid="0" snapToObjects="1">
      <p:cViewPr varScale="1">
        <p:scale>
          <a:sx n="121" d="100"/>
          <a:sy n="121" d="100"/>
        </p:scale>
        <p:origin x="85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54B44E-40A3-0E46-B16A-9BF1250A248B}" type="datetimeFigureOut">
              <a:rPr lang="en-US" smtClean="0"/>
              <a:t>12/27/19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DF1604-CF25-2840-A4A3-96CDE3604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3578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6AD16C-2DB4-6642-BAD4-9ED973A087A0}" type="datetimeFigureOut">
              <a:rPr lang="en-US" smtClean="0"/>
              <a:t>12/27/19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5BF589-3978-3C45-966B-D7B7A71F2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8416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BF589-3978-3C45-966B-D7B7A71F2A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090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BF589-3978-3C45-966B-D7B7A71F2A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760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5BF589-3978-3C45-966B-D7B7A71F2A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345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04038-E950-6445-9E4E-8A6F27514FEF}" type="datetime1">
              <a:rPr lang="en-US" smtClean="0"/>
              <a:t>12/27/19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©2020 EV3Lessons.com, Last edit 12/27/2019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" y="-1"/>
            <a:ext cx="9144000" cy="192024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0" y="1920240"/>
            <a:ext cx="9144000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855890"/>
            <a:ext cx="8229600" cy="1088136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marL="0" algn="ctr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075497"/>
            <a:ext cx="8229600" cy="48463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Clik</a:t>
            </a:r>
            <a:r>
              <a:rPr lang="en-US" dirty="0"/>
              <a:t> to edit Master subtitle style</a:t>
            </a:r>
            <a:endParaRPr dirty="0"/>
          </a:p>
        </p:txBody>
      </p:sp>
      <p:sp>
        <p:nvSpPr>
          <p:cNvPr id="13" name="Rectangle 12"/>
          <p:cNvSpPr/>
          <p:nvPr/>
        </p:nvSpPr>
        <p:spPr>
          <a:xfrm>
            <a:off x="284163" y="6227064"/>
            <a:ext cx="8574087" cy="1737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329321" y="365291"/>
            <a:ext cx="5046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ADVANCED EV3 PROGRAMMING LESSON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57200" y="4012165"/>
            <a:ext cx="8229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7848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C6BA-DA12-8342-9099-76E8B6B488DD}" type="datetime1">
              <a:rPr lang="en-US" smtClean="0"/>
              <a:t>12/27/19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©2020 EV3Lessons.com, Last edit 12/27/2019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99698" y="1554163"/>
            <a:ext cx="8737927" cy="47418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4713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BE042-3644-4040-8E55-804D290E3042}" type="datetime1">
              <a:rPr lang="en-US" smtClean="0"/>
              <a:t>12/27/19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©2020 EV3Lessons.com, Last edit 12/27/2019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0" y="1188720"/>
            <a:ext cx="9144000" cy="137411"/>
            <a:chOff x="284163" y="1577847"/>
            <a:chExt cx="8576373" cy="137411"/>
          </a:xfrm>
        </p:grpSpPr>
        <p:sp>
          <p:nvSpPr>
            <p:cNvPr id="13" name="Rectangle 12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8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0" y="5075171"/>
            <a:ext cx="9143999" cy="178282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0" y="4937760"/>
            <a:ext cx="9144000" cy="137411"/>
            <a:chOff x="284163" y="1577847"/>
            <a:chExt cx="8576373" cy="137411"/>
          </a:xfrm>
        </p:grpSpPr>
        <p:sp>
          <p:nvSpPr>
            <p:cNvPr id="16" name="Rectangle 15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96A75-16F2-F54C-91E8-CD4EC259D905}" type="datetime1">
              <a:rPr lang="en-US" smtClean="0"/>
              <a:t>12/27/19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©2020 EV3Lessons.com, Last edit 12/27/2019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71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0" y="1188720"/>
            <a:ext cx="9144000" cy="137411"/>
            <a:chOff x="284163" y="1577847"/>
            <a:chExt cx="8576373" cy="137411"/>
          </a:xfrm>
        </p:grpSpPr>
        <p:sp>
          <p:nvSpPr>
            <p:cNvPr id="18" name="Rectangle 17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ADA2B-EF97-6448-A6DE-75EA391B6C3E}" type="datetime1">
              <a:rPr lang="en-US" smtClean="0"/>
              <a:t>12/27/19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4163" y="1577847"/>
            <a:ext cx="1600200" cy="13741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1885174" y="1577847"/>
            <a:ext cx="2743200" cy="13741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Rectangle 12"/>
          <p:cNvSpPr/>
          <p:nvPr/>
        </p:nvSpPr>
        <p:spPr>
          <a:xfrm>
            <a:off x="4626864" y="1577847"/>
            <a:ext cx="4233672" cy="13741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19575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0" y="1188720"/>
            <a:ext cx="9144000" cy="137411"/>
            <a:chOff x="284163" y="1577847"/>
            <a:chExt cx="8576373" cy="137411"/>
          </a:xfrm>
        </p:grpSpPr>
        <p:sp>
          <p:nvSpPr>
            <p:cNvPr id="21" name="Rectangle 20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9DAB2-FBA7-324F-9501-E7BC16F00342}" type="datetime1">
              <a:rPr lang="en-US" smtClean="0"/>
              <a:t>12/27/19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©2020 EV3Lessons.com, Last edit 12/27/2019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17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0" y="1188720"/>
            <a:ext cx="9144000" cy="137411"/>
            <a:chOff x="284163" y="1577847"/>
            <a:chExt cx="8576373" cy="137411"/>
          </a:xfrm>
        </p:grpSpPr>
        <p:sp>
          <p:nvSpPr>
            <p:cNvPr id="17" name="Rectangle 16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51EA2-00F7-DA42-A801-DABAF4584E7E}" type="datetime1">
              <a:rPr lang="en-US" smtClean="0"/>
              <a:t>12/27/19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©2020 EV3Lessons.com, Last edit 12/27/2019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538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1188720"/>
            <a:ext cx="9144000" cy="137411"/>
            <a:chOff x="284163" y="1577847"/>
            <a:chExt cx="8576373" cy="137411"/>
          </a:xfrm>
        </p:grpSpPr>
        <p:sp>
          <p:nvSpPr>
            <p:cNvPr id="14" name="Rectangle 13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2133600"/>
            <a:ext cx="8574087" cy="40132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7B686-4E1B-D141-87BB-ADAC25C10D96}" type="datetime1">
              <a:rPr lang="en-US" smtClean="0"/>
              <a:t>12/27/19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©2020 EV3Lessons.com, Last edit 12/27/2019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236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 rot="5400000">
            <a:off x="5257800" y="2965449"/>
            <a:ext cx="6858000" cy="914400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457200"/>
            <a:ext cx="6497637" cy="593725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679924" y="6437032"/>
            <a:ext cx="2133600" cy="365125"/>
          </a:xfrm>
        </p:spPr>
        <p:txBody>
          <a:bodyPr/>
          <a:lstStyle/>
          <a:p>
            <a:fld id="{2AF3176F-AD53-4943-BDE9-5EF8909D7ED8}" type="datetime1">
              <a:rPr lang="en-US" smtClean="0"/>
              <a:t>12/27/19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©2020 EV3Lessons.com, Last edit 12/27/2019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77031" y="6439714"/>
            <a:ext cx="630621" cy="359760"/>
          </a:xfrm>
        </p:spPr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 rot="5400000">
            <a:off x="4753323" y="3358675"/>
            <a:ext cx="6861177" cy="137475"/>
            <a:chOff x="284163" y="1577847"/>
            <a:chExt cx="8576373" cy="137411"/>
          </a:xfrm>
        </p:grpSpPr>
        <p:sp>
          <p:nvSpPr>
            <p:cNvPr id="13" name="Rectangle 12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6477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C5197-A423-C04C-84E4-83EFA7506587}" type="datetime1">
              <a:rPr lang="en-US" smtClean="0"/>
              <a:t>12/27/19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©2020 EV3Lessons.com, Last edit 12/27/2019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99698" y="1554163"/>
            <a:ext cx="8737927" cy="47418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7956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4163" y="1818870"/>
            <a:ext cx="8574087" cy="43072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84041" y="64343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598FBB3-BD1F-B746-ACB5-465A4F631417}" type="datetime1">
              <a:rPr lang="en-US" smtClean="0"/>
              <a:t>12/27/19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698" y="6437032"/>
            <a:ext cx="6124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©2020 EV3Lessons.com, Last edit 12/27/2019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8872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7915" y="6439714"/>
            <a:ext cx="630621" cy="35976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</a:defRPr>
            </a:lvl1pPr>
          </a:lstStyle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74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71" r:id="rId10"/>
  </p:sldLayoutIdLst>
  <p:hf sldNum="0" hdr="0" dt="0"/>
  <p:txStyles>
    <p:titleStyle>
      <a:lvl1pPr marL="231775" indent="3175" algn="l" defTabSz="914400" rtl="0" eaLnBrk="1" latinLnBrk="0" hangingPunct="1">
        <a:spcBef>
          <a:spcPct val="0"/>
        </a:spcBef>
        <a:buNone/>
        <a:tabLst/>
        <a:defRPr sz="4200" kern="1200">
          <a:solidFill>
            <a:schemeClr val="bg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454025" indent="-454025" algn="l" defTabSz="914400" rtl="0" eaLnBrk="1" latinLnBrk="0" hangingPunct="1">
        <a:spcBef>
          <a:spcPts val="2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60475" indent="-346075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339725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939925" indent="-3317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creativecommons.org/licenses/by-nc-sa/4.0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EV3 Classroom:</a:t>
            </a:r>
            <a:br>
              <a:rPr lang="en-US" dirty="0"/>
            </a:br>
            <a:r>
              <a:rPr lang="en-US" dirty="0"/>
              <a:t>Squaring or Aligning on a Line</a:t>
            </a: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 Sanjay and Arvind </a:t>
            </a:r>
            <a:r>
              <a:rPr lang="en-US" dirty="0" err="1"/>
              <a:t>Seshan</a:t>
            </a:r>
            <a:endParaRPr lang="en-US" dirty="0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4BECE414-2798-8648-8DC7-385E711038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851" y="4560307"/>
            <a:ext cx="1444298" cy="1444298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2C7594B1-186D-F143-9CD5-03A9C63EF4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55" t="7277" r="2818" b="5432"/>
          <a:stretch/>
        </p:blipFill>
        <p:spPr>
          <a:xfrm>
            <a:off x="5294149" y="268395"/>
            <a:ext cx="3603295" cy="138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21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1930950"/>
            <a:ext cx="8574087" cy="4202577"/>
          </a:xfrm>
        </p:spPr>
        <p:txBody>
          <a:bodyPr>
            <a:normAutofit/>
          </a:bodyPr>
          <a:lstStyle/>
          <a:p>
            <a:r>
              <a:rPr lang="en-US" dirty="0"/>
              <a:t>What do you notice about the solution we just presented?</a:t>
            </a:r>
          </a:p>
          <a:p>
            <a:pPr lvl="1"/>
            <a:r>
              <a:rPr lang="en-US" dirty="0"/>
              <a:t>The robot isn’t quite straight (aligned) at the end of it.  </a:t>
            </a:r>
          </a:p>
          <a:p>
            <a:pPr lvl="1"/>
            <a:r>
              <a:rPr lang="en-US" dirty="0"/>
              <a:t>Both color sensors are on the line, but the robot stops at an angle.</a:t>
            </a:r>
          </a:p>
          <a:p>
            <a:r>
              <a:rPr lang="en-US" dirty="0">
                <a:solidFill>
                  <a:srgbClr val="FF0000"/>
                </a:solidFill>
              </a:rPr>
              <a:t>Challenge Continued: Think about how you can improve this code so that the robot ends straighter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©2020 EV3Lessons.com, Last edit 12/27/2019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Improving Your Align Code</a:t>
            </a:r>
          </a:p>
        </p:txBody>
      </p:sp>
    </p:spTree>
    <p:extLst>
      <p:ext uri="{BB962C8B-B14F-4D97-AF65-F5344CB8AC3E}">
        <p14:creationId xmlns:p14="http://schemas.microsoft.com/office/powerpoint/2010/main" val="769440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will get better results </a:t>
            </a:r>
          </a:p>
          <a:p>
            <a:pPr lvl="1"/>
            <a:r>
              <a:rPr lang="en-US" dirty="0"/>
              <a:t>….if your color sensors are about 4mm-12mm from the ground</a:t>
            </a:r>
          </a:p>
          <a:p>
            <a:pPr lvl="1"/>
            <a:r>
              <a:rPr lang="en-US" dirty="0"/>
              <a:t>….if you don’t come at the line at steep angles</a:t>
            </a:r>
          </a:p>
          <a:p>
            <a:pPr lvl="1"/>
            <a:r>
              <a:rPr lang="en-US" dirty="0"/>
              <a:t>….if you keep your color sensors spread apart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©2020 EV3Lessons.com, Last edit 12/27/2019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Tips for Success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67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tutorial was created by Sanjay </a:t>
            </a:r>
            <a:r>
              <a:rPr lang="en-US" dirty="0" err="1"/>
              <a:t>Seshan</a:t>
            </a:r>
            <a:r>
              <a:rPr lang="en-US" dirty="0"/>
              <a:t> and Arvind </a:t>
            </a:r>
            <a:r>
              <a:rPr lang="en-US" dirty="0" err="1"/>
              <a:t>Seshan</a:t>
            </a:r>
            <a:endParaRPr lang="en-US" dirty="0"/>
          </a:p>
          <a:p>
            <a:r>
              <a:rPr lang="en-US" dirty="0"/>
              <a:t>More lessons at www.ev3lessons.com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©2020 EV3Lessons.com, Last edit 12/27/2019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Credits</a:t>
            </a:r>
            <a:endParaRPr lang="en-US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57199" y="5391957"/>
            <a:ext cx="7913347" cy="923330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4374B7"/>
                </a:solidFill>
                <a:effectLst/>
                <a:latin typeface="Helvetica Neue"/>
              </a:rPr>
              <a:t>                         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</a:rPr>
              <a:t>This work is licensed under a 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4374B7"/>
                </a:solidFill>
                <a:effectLst/>
                <a:latin typeface="Helvetica Neue"/>
                <a:hlinkClick r:id="rId2"/>
              </a:rPr>
              <a:t>Creative Commons Attribution-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4374B7"/>
                </a:solidFill>
                <a:effectLst/>
                <a:latin typeface="Helvetica Neue"/>
                <a:hlinkClick r:id="rId2"/>
              </a:rPr>
              <a:t>NonCommercial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4374B7"/>
                </a:solidFill>
                <a:effectLst/>
                <a:latin typeface="Helvetica Neue"/>
                <a:hlinkClick r:id="rId2"/>
              </a:rPr>
              <a:t>-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4374B7"/>
                </a:solidFill>
                <a:effectLst/>
                <a:latin typeface="Helvetica Neue"/>
                <a:hlinkClick r:id="rId2"/>
              </a:rPr>
              <a:t>ShareAlike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4374B7"/>
                </a:solidFill>
                <a:effectLst/>
                <a:latin typeface="Helvetica Neue"/>
                <a:hlinkClick r:id="rId2"/>
              </a:rPr>
              <a:t> 4.0 International License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</a:rPr>
              <a:t>.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4374B7"/>
              </a:solidFill>
              <a:effectLst/>
              <a:latin typeface="Helvetica Neue"/>
            </a:endParaRPr>
          </a:p>
        </p:txBody>
      </p:sp>
      <p:pic>
        <p:nvPicPr>
          <p:cNvPr id="6" name="Picture 2" descr="Creative Commons Licens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2487" y="4160675"/>
            <a:ext cx="2161449" cy="76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395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Learn how to get your robot to square up (straighten out) when it comes to a line</a:t>
            </a:r>
          </a:p>
          <a:p>
            <a:r>
              <a:rPr lang="en-US" dirty="0"/>
              <a:t>Learn how squaring (also known as aligning on a line) can help the robot navigate</a:t>
            </a:r>
          </a:p>
          <a:p>
            <a:r>
              <a:rPr lang="en-US" dirty="0"/>
              <a:t>Learn how to improve initial code for aligning by repeating a technique</a:t>
            </a:r>
          </a:p>
          <a:p>
            <a:r>
              <a:rPr lang="en-US" dirty="0"/>
              <a:t>Practice creating a useful My Block</a:t>
            </a:r>
          </a:p>
          <a:p>
            <a:endParaRPr lang="en-US" dirty="0"/>
          </a:p>
          <a:p>
            <a:r>
              <a:rPr lang="en-US" dirty="0"/>
              <a:t>Prerequisites: My Blocks with Inputs &amp; Outputs, Parallel Beams (Events), Parallel Beams Synchronization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©2020 EV3Lessons.com, Last edit 12/27/2019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Lesson Objectives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583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716" y="2040370"/>
            <a:ext cx="8574087" cy="3992563"/>
          </a:xfrm>
        </p:spPr>
        <p:txBody>
          <a:bodyPr/>
          <a:lstStyle/>
          <a:p>
            <a:r>
              <a:rPr lang="en-US" dirty="0"/>
              <a:t>Move Steering lets you control both motors at the same time</a:t>
            </a:r>
          </a:p>
          <a:p>
            <a:r>
              <a:rPr lang="en-US" dirty="0"/>
              <a:t>What if you want to move or stop one motor at a time?</a:t>
            </a:r>
          </a:p>
          <a:p>
            <a:pPr lvl="1"/>
            <a:r>
              <a:rPr lang="en-US" dirty="0"/>
              <a:t>Use the Motor Blocks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©2020 EV3Lessons.com, Last edit 12/27/2019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Motor Movements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19841" y="3879387"/>
            <a:ext cx="3958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Run Motor For Duration at Speed Block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19840" y="4874895"/>
            <a:ext cx="2778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 Motor at Speed Block</a:t>
            </a:r>
          </a:p>
        </p:txBody>
      </p:sp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2DE79333-78AE-2D45-A79C-CFC1153959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41" y="3726061"/>
            <a:ext cx="4343400" cy="2667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D25EEA-AD85-4E40-89FE-3E6A8E1E9058}"/>
              </a:ext>
            </a:extLst>
          </p:cNvPr>
          <p:cNvSpPr txBox="1"/>
          <p:nvPr/>
        </p:nvSpPr>
        <p:spPr>
          <a:xfrm>
            <a:off x="5019839" y="5829500"/>
            <a:ext cx="2778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Stop Motor Block</a:t>
            </a:r>
          </a:p>
        </p:txBody>
      </p:sp>
    </p:spTree>
    <p:extLst>
      <p:ext uri="{BB962C8B-B14F-4D97-AF65-F5344CB8AC3E}">
        <p14:creationId xmlns:p14="http://schemas.microsoft.com/office/powerpoint/2010/main" val="363857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 rot="16200000">
            <a:off x="5520728" y="3385073"/>
            <a:ext cx="4339874" cy="1277355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95000"/>
                  <a:shade val="70000"/>
                  <a:satMod val="150000"/>
                  <a:alpha val="0"/>
                </a:schemeClr>
              </a:gs>
              <a:gs pos="100000">
                <a:schemeClr val="accent3">
                  <a:tint val="100000"/>
                  <a:shade val="100000"/>
                  <a:satMod val="1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1818870"/>
            <a:ext cx="6263937" cy="430729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Aligning on a line helps the robot navigate</a:t>
            </a:r>
          </a:p>
          <a:p>
            <a:pPr lvl="1"/>
            <a:r>
              <a:rPr lang="en-US" dirty="0"/>
              <a:t>Robots get angled as they travel farther or turn (the error accumulates)</a:t>
            </a:r>
          </a:p>
          <a:p>
            <a:pPr lvl="1"/>
            <a:r>
              <a:rPr lang="en-US" dirty="0"/>
              <a:t>Aligning on a line can straighten out a robot.</a:t>
            </a:r>
          </a:p>
          <a:p>
            <a:pPr lvl="1"/>
            <a:r>
              <a:rPr lang="en-US" dirty="0"/>
              <a:t>Aligning can tell a robot where it is when it has to travel far</a:t>
            </a:r>
          </a:p>
          <a:p>
            <a:r>
              <a:rPr lang="en-US" dirty="0"/>
              <a:t>Example Goal: Your robot must deliver an object only inside a small END area.  The distance between start and end is 8 feet</a:t>
            </a:r>
          </a:p>
          <a:p>
            <a:pPr lvl="1"/>
            <a:r>
              <a:rPr lang="en-US" dirty="0"/>
              <a:t>Do you think your robot can travel 8 feet and continue to be straight?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©2020 EV3Lessons.com, Last edit 12/27/2019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Align on a Line?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 rot="16200000" flipV="1">
            <a:off x="7673080" y="4274572"/>
            <a:ext cx="0" cy="720841"/>
          </a:xfrm>
          <a:prstGeom prst="line">
            <a:avLst/>
          </a:prstGeom>
          <a:ln w="762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409917" y="1921354"/>
            <a:ext cx="415539" cy="26161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n>
                  <a:solidFill>
                    <a:schemeClr val="tx1"/>
                  </a:solidFill>
                </a:ln>
              </a:rPr>
              <a:t>End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342202" y="5703555"/>
            <a:ext cx="691299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Start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H="1" flipV="1">
            <a:off x="8534782" y="1800522"/>
            <a:ext cx="34322" cy="44238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580545" y="3350306"/>
            <a:ext cx="4531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8ft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16200000" flipV="1">
            <a:off x="7673079" y="2893755"/>
            <a:ext cx="0" cy="720841"/>
          </a:xfrm>
          <a:prstGeom prst="line">
            <a:avLst/>
          </a:prstGeom>
          <a:ln w="762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1159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804" y="1601796"/>
            <a:ext cx="8615275" cy="12417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FF0000"/>
                </a:solidFill>
              </a:rPr>
              <a:t>Challenge: </a:t>
            </a:r>
            <a:r>
              <a:rPr lang="en-US" sz="2800" dirty="0">
                <a:solidFill>
                  <a:schemeClr val="tx1"/>
                </a:solidFill>
              </a:rPr>
              <a:t>Make the robot straighten out 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(align/square up)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©2020 EV3Lessons.com, Last edit 12/27/2019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Three Easy Steps to Align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5612963" y="2327286"/>
            <a:ext cx="0" cy="2387940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 rot="1316347">
            <a:off x="6759516" y="3807930"/>
            <a:ext cx="852690" cy="830295"/>
            <a:chOff x="2063460" y="4684005"/>
            <a:chExt cx="852690" cy="830295"/>
          </a:xfrm>
        </p:grpSpPr>
        <p:sp>
          <p:nvSpPr>
            <p:cNvPr id="17" name="Rounded Rectangle 16"/>
            <p:cNvSpPr/>
            <p:nvPr/>
          </p:nvSpPr>
          <p:spPr>
            <a:xfrm>
              <a:off x="2063460" y="4805732"/>
              <a:ext cx="852690" cy="61684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310699" y="4684005"/>
              <a:ext cx="465666" cy="183444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310699" y="5330856"/>
              <a:ext cx="465666" cy="183444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085043" y="4854401"/>
              <a:ext cx="132679" cy="13267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079176" y="5209021"/>
              <a:ext cx="132679" cy="13267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 rot="1316347">
            <a:off x="5594596" y="3276699"/>
            <a:ext cx="852690" cy="830295"/>
            <a:chOff x="2063460" y="4684005"/>
            <a:chExt cx="852690" cy="830295"/>
          </a:xfrm>
        </p:grpSpPr>
        <p:sp>
          <p:nvSpPr>
            <p:cNvPr id="23" name="Rounded Rectangle 22"/>
            <p:cNvSpPr/>
            <p:nvPr/>
          </p:nvSpPr>
          <p:spPr>
            <a:xfrm>
              <a:off x="2063460" y="4805732"/>
              <a:ext cx="852690" cy="61684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310699" y="4684005"/>
              <a:ext cx="465666" cy="183444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310699" y="5330856"/>
              <a:ext cx="465666" cy="183444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085043" y="4854401"/>
              <a:ext cx="132679" cy="13267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079176" y="5209021"/>
              <a:ext cx="132679" cy="13267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70933" y="2826729"/>
            <a:ext cx="48435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STEP 1: Start both motors</a:t>
            </a:r>
          </a:p>
          <a:p>
            <a:endParaRPr lang="en-US" sz="2000" dirty="0"/>
          </a:p>
          <a:p>
            <a:r>
              <a:rPr lang="en-US" sz="2000" dirty="0"/>
              <a:t>STEP 2: Stop one motor when the sensor on the corresponding side sees the line</a:t>
            </a:r>
          </a:p>
          <a:p>
            <a:endParaRPr lang="en-US" sz="2000" dirty="0"/>
          </a:p>
          <a:p>
            <a:r>
              <a:rPr lang="en-US" sz="2000" dirty="0"/>
              <a:t>STEP 3: Stop moving the second motor when the sensor on that side sees the line</a:t>
            </a:r>
          </a:p>
          <a:p>
            <a:pPr marL="342900" indent="-342900">
              <a:buAutoNum type="arabicPeriod"/>
            </a:pPr>
            <a:endParaRPr lang="en-US" sz="2000" dirty="0"/>
          </a:p>
          <a:p>
            <a:r>
              <a:rPr lang="en-US" sz="2000" dirty="0"/>
              <a:t>Hints: Use a Motor Block, Use Parallel Beams (Separate Events)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22071" y="5637007"/>
            <a:ext cx="2722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(This slide is animated)</a:t>
            </a:r>
          </a:p>
        </p:txBody>
      </p:sp>
    </p:spTree>
    <p:extLst>
      <p:ext uri="{BB962C8B-B14F-4D97-AF65-F5344CB8AC3E}">
        <p14:creationId xmlns:p14="http://schemas.microsoft.com/office/powerpoint/2010/main" val="362812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7.40741E-7 L -0.12604 -0.075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320000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©2020 EV3Lessons.com, Last edit 12/27/2019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Aligning Should Look Like</a:t>
            </a:r>
          </a:p>
        </p:txBody>
      </p:sp>
      <p:pic>
        <p:nvPicPr>
          <p:cNvPr id="7" name="20151103_1026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5451" b="4053"/>
          <a:stretch/>
        </p:blipFill>
        <p:spPr>
          <a:xfrm>
            <a:off x="1148279" y="1906061"/>
            <a:ext cx="6845854" cy="390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14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©2020 EV3Lessons.com, Last edit 12/27/2019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Notes About Our Solution: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84163" y="1907235"/>
            <a:ext cx="8433669" cy="30078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454025" indent="-454025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9725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39925" indent="-3317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Our solution uses 2 Color Sensors (connected in Ports 1 and 4). </a:t>
            </a:r>
          </a:p>
          <a:p>
            <a:r>
              <a:rPr lang="en-US" dirty="0"/>
              <a:t>Our solution assumes that the color sensor on port 1 is next to the wheel on motor port B and color sensor on port 4 is next to the wheel on motor port C.</a:t>
            </a:r>
          </a:p>
          <a:p>
            <a:r>
              <a:rPr lang="en-US" dirty="0"/>
              <a:t>You should adjust the ports as needed</a:t>
            </a:r>
          </a:p>
          <a:p>
            <a:r>
              <a:rPr lang="en-US" dirty="0"/>
              <a:t>Your color sensors should NOT be placed right next to each other (See red boxes below in robot image.  These are the color sensors.)</a:t>
            </a:r>
          </a:p>
          <a:p>
            <a:endParaRPr lang="en-US" sz="1600" dirty="0"/>
          </a:p>
        </p:txBody>
      </p:sp>
      <p:sp>
        <p:nvSpPr>
          <p:cNvPr id="8" name="Rounded Rectangle 7"/>
          <p:cNvSpPr/>
          <p:nvPr/>
        </p:nvSpPr>
        <p:spPr>
          <a:xfrm>
            <a:off x="4385800" y="5406938"/>
            <a:ext cx="852690" cy="616846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389991" y="5315216"/>
            <a:ext cx="465666" cy="18344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296709" y="5480283"/>
            <a:ext cx="135117" cy="135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300480" y="5856948"/>
            <a:ext cx="135117" cy="135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439787" y="5932062"/>
            <a:ext cx="465666" cy="18344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48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©2020 EV3Lessons.com, Last edit 12/27/2019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Solution: Moving Until Line</a:t>
            </a:r>
            <a:endParaRPr lang="en-US" dirty="0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BF1394B-EA14-B646-AE4D-CED9B4E0E2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09"/>
          <a:stretch/>
        </p:blipFill>
        <p:spPr>
          <a:xfrm>
            <a:off x="113001" y="2143911"/>
            <a:ext cx="3485611" cy="2781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309ADC-A784-2549-BD05-B58C4117591A}"/>
              </a:ext>
            </a:extLst>
          </p:cNvPr>
          <p:cNvSpPr txBox="1"/>
          <p:nvPr/>
        </p:nvSpPr>
        <p:spPr>
          <a:xfrm>
            <a:off x="2582926" y="2525532"/>
            <a:ext cx="2957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Initiates a second event when “message1” is broadcasted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FA7070-45FE-D74C-987F-2804E40498AB}"/>
              </a:ext>
            </a:extLst>
          </p:cNvPr>
          <p:cNvSpPr txBox="1"/>
          <p:nvPr/>
        </p:nvSpPr>
        <p:spPr>
          <a:xfrm>
            <a:off x="3837002" y="3258201"/>
            <a:ext cx="13083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Starts motors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8247F-2C60-DA40-9ABA-8CD2A6F47264}"/>
              </a:ext>
            </a:extLst>
          </p:cNvPr>
          <p:cNvSpPr txBox="1"/>
          <p:nvPr/>
        </p:nvSpPr>
        <p:spPr>
          <a:xfrm>
            <a:off x="3638020" y="3734003"/>
            <a:ext cx="2016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Wait for color sensor to detect black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15C177-AB41-D54E-A5B5-10029971ECD3}"/>
              </a:ext>
            </a:extLst>
          </p:cNvPr>
          <p:cNvSpPr txBox="1"/>
          <p:nvPr/>
        </p:nvSpPr>
        <p:spPr>
          <a:xfrm>
            <a:off x="3926353" y="4469922"/>
            <a:ext cx="1129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Stop motor</a:t>
            </a:r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58265830-A0DE-5C43-A9C6-C15226BE63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/>
          <a:stretch/>
        </p:blipFill>
        <p:spPr>
          <a:xfrm>
            <a:off x="5526749" y="2143911"/>
            <a:ext cx="3583097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315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2004164"/>
            <a:ext cx="8574087" cy="412199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When you have two or more events you do not know when each beam will finish.</a:t>
            </a:r>
          </a:p>
          <a:p>
            <a:r>
              <a:rPr lang="en-US" dirty="0"/>
              <a:t>If you wanted to move after the align finishes you might try to add a move block at the end of one of the events.</a:t>
            </a:r>
          </a:p>
          <a:p>
            <a:pPr lvl="1"/>
            <a:r>
              <a:rPr lang="en-US" dirty="0"/>
              <a:t>Note: This will not work because the code will play your move block without waiting for the other event to finish.</a:t>
            </a:r>
          </a:p>
          <a:p>
            <a:pPr lvl="1" fontAlgn="base"/>
            <a:r>
              <a:rPr lang="en-US" dirty="0"/>
              <a:t>Solution: You need to synchronize your events. To learn more about synchronization and solutions go to the Advanced EV3Lessons.com Lesson on Sync Beams.</a:t>
            </a:r>
          </a:p>
          <a:p>
            <a:pPr fontAlgn="base"/>
            <a:r>
              <a:rPr lang="en-US" dirty="0"/>
              <a:t>The problem of synchronization </a:t>
            </a:r>
            <a:r>
              <a:rPr lang="en-US"/>
              <a:t>can be </a:t>
            </a:r>
            <a:r>
              <a:rPr lang="en-US" dirty="0"/>
              <a:t>solved by using Wait Until Blocks and Variables. The second event will set a variable to a specific value at its end and the first event will wait for that value to be set.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©2020 EV3Lessons.com, Last edit 12/27/2019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Note: Synchronization &amp; Parallel Beams (Events)</a:t>
            </a:r>
          </a:p>
        </p:txBody>
      </p:sp>
    </p:spTree>
    <p:extLst>
      <p:ext uri="{BB962C8B-B14F-4D97-AF65-F5344CB8AC3E}">
        <p14:creationId xmlns:p14="http://schemas.microsoft.com/office/powerpoint/2010/main" val="300678254"/>
      </p:ext>
    </p:extLst>
  </p:cSld>
  <p:clrMapOvr>
    <a:masterClrMapping/>
  </p:clrMapOvr>
</p:sld>
</file>

<file path=ppt/theme/theme1.xml><?xml version="1.0" encoding="utf-8"?>
<a:theme xmlns:a="http://schemas.openxmlformats.org/drawingml/2006/main" name="advanced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dvanced" id="{90896108-50DE-FE4A-B182-456CF756ABD8}" vid="{7A7CEA50-AD81-7D48-98DE-F95E5886FB3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advanced</Template>
  <TotalTime>4439</TotalTime>
  <Words>835</Words>
  <Application>Microsoft Macintosh PowerPoint</Application>
  <PresentationFormat>On-screen Show (4:3)</PresentationFormat>
  <Paragraphs>81</Paragraphs>
  <Slides>12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Helvetica Neue</vt:lpstr>
      <vt:lpstr>Wingdings</vt:lpstr>
      <vt:lpstr>advanced</vt:lpstr>
      <vt:lpstr>EV3 Classroom: Squaring or Aligning on a Line</vt:lpstr>
      <vt:lpstr>Lesson Objectives</vt:lpstr>
      <vt:lpstr>Review: Motor Movements</vt:lpstr>
      <vt:lpstr>Why Align on a Line?</vt:lpstr>
      <vt:lpstr>Three Easy Steps to Align</vt:lpstr>
      <vt:lpstr>What Aligning Should Look Like</vt:lpstr>
      <vt:lpstr>Notes About Our Solution:</vt:lpstr>
      <vt:lpstr>Basic Solution: Moving Until Line</vt:lpstr>
      <vt:lpstr>Note: Synchronization &amp; Parallel Beams (Events)</vt:lpstr>
      <vt:lpstr>Improving Your Align Code</vt:lpstr>
      <vt:lpstr>Tips for Success</vt:lpstr>
      <vt:lpstr>Credits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Squaring Off or Aligning on a Line</dc:title>
  <dc:creator>Sanjay Seshan</dc:creator>
  <cp:lastModifiedBy>Srinivasan Seshan</cp:lastModifiedBy>
  <cp:revision>69</cp:revision>
  <cp:lastPrinted>2016-06-18T23:14:14Z</cp:lastPrinted>
  <dcterms:created xsi:type="dcterms:W3CDTF">2014-10-28T21:59:38Z</dcterms:created>
  <dcterms:modified xsi:type="dcterms:W3CDTF">2019-12-27T23:12:29Z</dcterms:modified>
</cp:coreProperties>
</file>