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1"/>
  </p:sldMasterIdLst>
  <p:notesMasterIdLst>
    <p:notesMasterId r:id="rId11"/>
  </p:notesMasterIdLst>
  <p:handoutMasterIdLst>
    <p:handoutMasterId r:id="rId12"/>
  </p:handoutMasterIdLst>
  <p:sldIdLst>
    <p:sldId id="258" r:id="rId2"/>
    <p:sldId id="283" r:id="rId3"/>
    <p:sldId id="275" r:id="rId4"/>
    <p:sldId id="287" r:id="rId5"/>
    <p:sldId id="278" r:id="rId6"/>
    <p:sldId id="286" r:id="rId7"/>
    <p:sldId id="285" r:id="rId8"/>
    <p:sldId id="284" r:id="rId9"/>
    <p:sldId id="27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4" autoAdjust="0"/>
    <p:restoredTop sz="94626"/>
  </p:normalViewPr>
  <p:slideViewPr>
    <p:cSldViewPr snapToGrid="0" snapToObjects="1">
      <p:cViewPr varScale="1">
        <p:scale>
          <a:sx n="121" d="100"/>
          <a:sy n="121" d="100"/>
        </p:scale>
        <p:origin x="1840" y="1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4B44E-40A3-0E46-B16A-9BF1250A248B}" type="datetimeFigureOut">
              <a:rPr lang="en-US" smtClean="0"/>
              <a:t>12/28/19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1604-CF25-2840-A4A3-96CDE3604995}" type="slidenum">
              <a:rPr lang="en-US" smtClean="0"/>
              <a:t>‹#›</a:t>
            </a:fld>
            <a:endParaRPr lang="en-US"/>
          </a:p>
        </p:txBody>
      </p:sp>
    </p:spTree>
    <p:extLst>
      <p:ext uri="{BB962C8B-B14F-4D97-AF65-F5344CB8AC3E}">
        <p14:creationId xmlns:p14="http://schemas.microsoft.com/office/powerpoint/2010/main" val="1756357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AD16C-2DB4-6642-BAD4-9ED973A087A0}" type="datetimeFigureOut">
              <a:rPr lang="en-US" smtClean="0"/>
              <a:t>12/28/19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BF589-3978-3C45-966B-D7B7A71F2A02}" type="slidenum">
              <a:rPr lang="en-US" smtClean="0"/>
              <a:t>‹#›</a:t>
            </a:fld>
            <a:endParaRPr lang="en-US"/>
          </a:p>
        </p:txBody>
      </p:sp>
    </p:spTree>
    <p:extLst>
      <p:ext uri="{BB962C8B-B14F-4D97-AF65-F5344CB8AC3E}">
        <p14:creationId xmlns:p14="http://schemas.microsoft.com/office/powerpoint/2010/main" val="3178841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a:t>
            </a:fld>
            <a:endParaRPr lang="en-US"/>
          </a:p>
        </p:txBody>
      </p:sp>
    </p:spTree>
    <p:extLst>
      <p:ext uri="{BB962C8B-B14F-4D97-AF65-F5344CB8AC3E}">
        <p14:creationId xmlns:p14="http://schemas.microsoft.com/office/powerpoint/2010/main" val="1994090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9</a:t>
            </a:fld>
            <a:endParaRPr lang="en-US"/>
          </a:p>
        </p:txBody>
      </p:sp>
    </p:spTree>
    <p:extLst>
      <p:ext uri="{BB962C8B-B14F-4D97-AF65-F5344CB8AC3E}">
        <p14:creationId xmlns:p14="http://schemas.microsoft.com/office/powerpoint/2010/main" val="124950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598F43F-1C52-2545-82B7-D3950EDE682B}" type="datetime1">
              <a:rPr lang="en-US" smtClean="0"/>
              <a:t>12/28/19</a:t>
            </a:fld>
            <a:endParaRPr lang="en-US"/>
          </a:p>
        </p:txBody>
      </p:sp>
      <p:sp>
        <p:nvSpPr>
          <p:cNvPr id="5" name="Footer Placeholder 4"/>
          <p:cNvSpPr>
            <a:spLocks noGrp="1"/>
          </p:cNvSpPr>
          <p:nvPr>
            <p:ph type="ftr" sz="quarter" idx="11"/>
          </p:nvPr>
        </p:nvSpPr>
        <p:spPr/>
        <p:txBody>
          <a:bodyPr/>
          <a:lstStyle/>
          <a:p>
            <a:r>
              <a:rPr lang="en-US"/>
              <a:t>© 2020 EV3Lessons.com, Last edit 12/28/2019</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7" name="Rectangle 6"/>
          <p:cNvSpPr/>
          <p:nvPr/>
        </p:nvSpPr>
        <p:spPr>
          <a:xfrm>
            <a:off x="1" y="-1"/>
            <a:ext cx="9144000" cy="1920240"/>
          </a:xfrm>
          <a:prstGeom prst="rect">
            <a:avLst/>
          </a:prstGeom>
          <a:solidFill>
            <a:schemeClr val="bg2">
              <a:lumMod val="2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tx1">
                  <a:lumMod val="85000"/>
                  <a:lumOff val="15000"/>
                </a:schemeClr>
              </a:solidFill>
              <a:latin typeface="+mj-lt"/>
              <a:ea typeface="+mj-ea"/>
              <a:cs typeface="+mj-cs"/>
            </a:endParaRPr>
          </a:p>
        </p:txBody>
      </p:sp>
      <p:grpSp>
        <p:nvGrpSpPr>
          <p:cNvPr id="8" name="Group 16"/>
          <p:cNvGrpSpPr/>
          <p:nvPr/>
        </p:nvGrpSpPr>
        <p:grpSpPr>
          <a:xfrm>
            <a:off x="0" y="1920240"/>
            <a:ext cx="9144000" cy="137411"/>
            <a:chOff x="284163" y="1759424"/>
            <a:chExt cx="8576373" cy="137411"/>
          </a:xfrm>
        </p:grpSpPr>
        <p:sp>
          <p:nvSpPr>
            <p:cNvPr id="9" name="Rectangle 8"/>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457200" y="2855890"/>
            <a:ext cx="8229600" cy="1088136"/>
          </a:xfrm>
          <a:noFill/>
        </p:spPr>
        <p:txBody>
          <a:bodyPr vert="horz" lIns="91440" tIns="45720" rIns="91440" bIns="45720" rtlCol="0" anchor="b" anchorCtr="0">
            <a:normAutofit/>
          </a:bodyPr>
          <a:lstStyle>
            <a:lvl1pPr marL="0" algn="ctr" defTabSz="914400" rtl="0" eaLnBrk="1" latinLnBrk="0" hangingPunct="1">
              <a:lnSpc>
                <a:spcPts val="4600"/>
              </a:lnSpc>
              <a:spcBef>
                <a:spcPct val="0"/>
              </a:spcBef>
              <a:buNone/>
              <a:defRPr sz="4000" kern="1200" baseline="0">
                <a:solidFill>
                  <a:schemeClr val="tx1"/>
                </a:solidFill>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457200" y="4075497"/>
            <a:ext cx="8229600" cy="484632"/>
          </a:xfrm>
        </p:spPr>
        <p:txBody>
          <a:bodyPr vert="horz" lIns="91440" tIns="45720" rIns="91440" bIns="45720" rtlCol="0">
            <a:normAutofit/>
          </a:bodyPr>
          <a:lstStyle>
            <a:lvl1pPr marL="0" indent="0" algn="ctr"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13" name="Rectangle 12"/>
          <p:cNvSpPr/>
          <p:nvPr/>
        </p:nvSpPr>
        <p:spPr>
          <a:xfrm>
            <a:off x="284163" y="6227064"/>
            <a:ext cx="8574087" cy="1737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xtBox 13"/>
          <p:cNvSpPr txBox="1"/>
          <p:nvPr/>
        </p:nvSpPr>
        <p:spPr>
          <a:xfrm>
            <a:off x="329321" y="365291"/>
            <a:ext cx="5046247" cy="1200329"/>
          </a:xfrm>
          <a:prstGeom prst="rect">
            <a:avLst/>
          </a:prstGeom>
          <a:noFill/>
        </p:spPr>
        <p:txBody>
          <a:bodyPr wrap="square" rtlCol="0">
            <a:spAutoFit/>
          </a:bodyPr>
          <a:lstStyle/>
          <a:p>
            <a:r>
              <a:rPr lang="en-US" sz="3600" dirty="0">
                <a:solidFill>
                  <a:schemeClr val="bg1"/>
                </a:solidFill>
              </a:rPr>
              <a:t>ADVANCED EV3 PROGRAMMING LESSON</a:t>
            </a:r>
          </a:p>
        </p:txBody>
      </p:sp>
      <p:cxnSp>
        <p:nvCxnSpPr>
          <p:cNvPr id="17" name="Straight Connector 16"/>
          <p:cNvCxnSpPr/>
          <p:nvPr/>
        </p:nvCxnSpPr>
        <p:spPr>
          <a:xfrm>
            <a:off x="457200" y="4012165"/>
            <a:ext cx="8229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90222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Slide with Pictur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653F22D-975D-1042-9270-BEC4E3F9BB64}" type="datetime1">
              <a:rPr lang="en-US" smtClean="0"/>
              <a:t>12/28/19</a:t>
            </a:fld>
            <a:endParaRPr lang="en-US"/>
          </a:p>
        </p:txBody>
      </p:sp>
      <p:sp>
        <p:nvSpPr>
          <p:cNvPr id="5" name="Footer Placeholder 4"/>
          <p:cNvSpPr>
            <a:spLocks noGrp="1"/>
          </p:cNvSpPr>
          <p:nvPr>
            <p:ph type="ftr" sz="quarter" idx="11"/>
          </p:nvPr>
        </p:nvSpPr>
        <p:spPr/>
        <p:txBody>
          <a:bodyPr/>
          <a:lstStyle/>
          <a:p>
            <a:r>
              <a:rPr lang="en-US"/>
              <a:t>© 2020 EV3Lessons.com, Last edit 12/28/2019</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a:t>Click to edit Master title style</a:t>
            </a:r>
            <a:endParaRPr/>
          </a:p>
        </p:txBody>
      </p:sp>
    </p:spTree>
    <p:extLst>
      <p:ext uri="{BB962C8B-B14F-4D97-AF65-F5344CB8AC3E}">
        <p14:creationId xmlns:p14="http://schemas.microsoft.com/office/powerpoint/2010/main" val="128308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FD4D9A1A-CED0-4446-A2BE-05C1EC629928}" type="datetime1">
              <a:rPr lang="en-US" smtClean="0"/>
              <a:t>12/28/19</a:t>
            </a:fld>
            <a:endParaRPr lang="en-US"/>
          </a:p>
        </p:txBody>
      </p:sp>
      <p:sp>
        <p:nvSpPr>
          <p:cNvPr id="5" name="Footer Placeholder 4"/>
          <p:cNvSpPr>
            <a:spLocks noGrp="1"/>
          </p:cNvSpPr>
          <p:nvPr>
            <p:ph type="ftr" sz="quarter" idx="11"/>
          </p:nvPr>
        </p:nvSpPr>
        <p:spPr/>
        <p:txBody>
          <a:bodyPr/>
          <a:lstStyle/>
          <a:p>
            <a:r>
              <a:rPr lang="en-US"/>
              <a:t>© 2020 EV3Lessons.com, Last edit 12/28/2019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grpSp>
        <p:nvGrpSpPr>
          <p:cNvPr id="12" name="Group 11"/>
          <p:cNvGrpSpPr/>
          <p:nvPr/>
        </p:nvGrpSpPr>
        <p:grpSpPr>
          <a:xfrm>
            <a:off x="0" y="1188720"/>
            <a:ext cx="9144000" cy="137411"/>
            <a:chOff x="284163" y="1577847"/>
            <a:chExt cx="8576373" cy="137411"/>
          </a:xfrm>
        </p:grpSpPr>
        <p:sp>
          <p:nvSpPr>
            <p:cNvPr id="13" name="Rectangle 12"/>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6" name="Title 1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7436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9"/>
          <p:cNvSpPr>
            <a:spLocks noGrp="1"/>
          </p:cNvSpPr>
          <p:nvPr>
            <p:ph type="title"/>
          </p:nvPr>
        </p:nvSpPr>
        <p:spPr>
          <a:xfrm>
            <a:off x="0" y="5075171"/>
            <a:ext cx="9143999" cy="1782829"/>
          </a:xfrm>
        </p:spPr>
        <p:txBody>
          <a:bodyPr/>
          <a:lstStyle/>
          <a:p>
            <a:r>
              <a:rPr lang="en-US"/>
              <a:t>Click to edit Master title style</a:t>
            </a:r>
          </a:p>
        </p:txBody>
      </p:sp>
      <p:grpSp>
        <p:nvGrpSpPr>
          <p:cNvPr id="15" name="Group 14"/>
          <p:cNvGrpSpPr/>
          <p:nvPr/>
        </p:nvGrpSpPr>
        <p:grpSpPr>
          <a:xfrm>
            <a:off x="0" y="4937760"/>
            <a:ext cx="9144000" cy="137411"/>
            <a:chOff x="284163" y="1577847"/>
            <a:chExt cx="8576373" cy="137411"/>
          </a:xfrm>
        </p:grpSpPr>
        <p:sp>
          <p:nvSpPr>
            <p:cNvPr id="16" name="Rectangle 15"/>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E4BB1DC2-17BC-6C48-9098-4EEBF168DF7A}" type="datetime1">
              <a:rPr lang="en-US" smtClean="0"/>
              <a:t>12/28/19</a:t>
            </a:fld>
            <a:endParaRPr lang="en-US" dirty="0"/>
          </a:p>
        </p:txBody>
      </p:sp>
      <p:sp>
        <p:nvSpPr>
          <p:cNvPr id="5" name="Footer Placeholder 4"/>
          <p:cNvSpPr>
            <a:spLocks noGrp="1"/>
          </p:cNvSpPr>
          <p:nvPr>
            <p:ph type="ftr" sz="quarter" idx="11"/>
          </p:nvPr>
        </p:nvSpPr>
        <p:spPr/>
        <p:txBody>
          <a:bodyPr/>
          <a:lstStyle/>
          <a:p>
            <a:r>
              <a:rPr lang="en-US"/>
              <a:t>© 2020 EV3Lessons.com, Last edit 12/28/2019</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382A7F7-08BF-4252-8141-63FB96055BBB}" type="slidenum">
              <a:rPr lang="en-US" smtClean="0"/>
              <a:t>‹#›</a:t>
            </a:fld>
            <a:endParaRPr lang="en-US"/>
          </a:p>
        </p:txBody>
      </p:sp>
    </p:spTree>
    <p:extLst>
      <p:ext uri="{BB962C8B-B14F-4D97-AF65-F5344CB8AC3E}">
        <p14:creationId xmlns:p14="http://schemas.microsoft.com/office/powerpoint/2010/main" val="1696181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grpSp>
        <p:nvGrpSpPr>
          <p:cNvPr id="17" name="Group 16"/>
          <p:cNvGrpSpPr/>
          <p:nvPr/>
        </p:nvGrpSpPr>
        <p:grpSpPr>
          <a:xfrm>
            <a:off x="0" y="1188720"/>
            <a:ext cx="9144000" cy="137411"/>
            <a:chOff x="284163" y="1577847"/>
            <a:chExt cx="8576373" cy="137411"/>
          </a:xfrm>
        </p:grpSpPr>
        <p:sp>
          <p:nvSpPr>
            <p:cNvPr id="18" name="Rectangle 17"/>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82EF22BA-09D2-4243-B1FD-7BF8400293BF}" type="datetime1">
              <a:rPr lang="en-US" smtClean="0"/>
              <a:t>12/28/19</a:t>
            </a:fld>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
        <p:nvSpPr>
          <p:cNvPr id="11" name="Rectangle 10"/>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031649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a:t>Click to edit Master title style</a:t>
            </a:r>
          </a:p>
        </p:txBody>
      </p:sp>
      <p:grpSp>
        <p:nvGrpSpPr>
          <p:cNvPr id="20" name="Group 19"/>
          <p:cNvGrpSpPr/>
          <p:nvPr/>
        </p:nvGrpSpPr>
        <p:grpSpPr>
          <a:xfrm>
            <a:off x="0" y="1188720"/>
            <a:ext cx="9144000" cy="137411"/>
            <a:chOff x="284163" y="1577847"/>
            <a:chExt cx="8576373" cy="137411"/>
          </a:xfrm>
        </p:grpSpPr>
        <p:sp>
          <p:nvSpPr>
            <p:cNvPr id="21" name="Rectangle 20"/>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Rectangle 21"/>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3" name="Rectangle 22"/>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5E65D3E1-B796-8947-BC1A-0E738303CC33}" type="datetime1">
              <a:rPr lang="en-US" smtClean="0"/>
              <a:t>12/28/19</a:t>
            </a:fld>
            <a:endParaRPr lang="en-US"/>
          </a:p>
        </p:txBody>
      </p:sp>
      <p:sp>
        <p:nvSpPr>
          <p:cNvPr id="8" name="Footer Placeholder 7"/>
          <p:cNvSpPr>
            <a:spLocks noGrp="1"/>
          </p:cNvSpPr>
          <p:nvPr>
            <p:ph type="ftr" sz="quarter" idx="11"/>
          </p:nvPr>
        </p:nvSpPr>
        <p:spPr/>
        <p:txBody>
          <a:bodyPr/>
          <a:lstStyle/>
          <a:p>
            <a:r>
              <a:rPr lang="en-US"/>
              <a:t>© 2020 EV3Lessons.com, Last edit 12/28/2019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944554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grpSp>
        <p:nvGrpSpPr>
          <p:cNvPr id="16" name="Group 15"/>
          <p:cNvGrpSpPr/>
          <p:nvPr/>
        </p:nvGrpSpPr>
        <p:grpSpPr>
          <a:xfrm>
            <a:off x="0" y="1188720"/>
            <a:ext cx="9144000" cy="137411"/>
            <a:chOff x="284163" y="1577847"/>
            <a:chExt cx="8576373" cy="137411"/>
          </a:xfrm>
        </p:grpSpPr>
        <p:sp>
          <p:nvSpPr>
            <p:cNvPr id="17" name="Rectangle 16"/>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Date Placeholder 2"/>
          <p:cNvSpPr>
            <a:spLocks noGrp="1"/>
          </p:cNvSpPr>
          <p:nvPr>
            <p:ph type="dt" sz="half" idx="10"/>
          </p:nvPr>
        </p:nvSpPr>
        <p:spPr/>
        <p:txBody>
          <a:bodyPr/>
          <a:lstStyle/>
          <a:p>
            <a:fld id="{02E26899-6E63-3B41-BCA2-D37B0F15209D}" type="datetime1">
              <a:rPr lang="en-US" smtClean="0"/>
              <a:t>12/28/19</a:t>
            </a:fld>
            <a:endParaRPr lang="en-US"/>
          </a:p>
        </p:txBody>
      </p:sp>
      <p:sp>
        <p:nvSpPr>
          <p:cNvPr id="4" name="Footer Placeholder 3"/>
          <p:cNvSpPr>
            <a:spLocks noGrp="1"/>
          </p:cNvSpPr>
          <p:nvPr>
            <p:ph type="ftr" sz="quarter" idx="11"/>
          </p:nvPr>
        </p:nvSpPr>
        <p:spPr/>
        <p:txBody>
          <a:bodyPr/>
          <a:lstStyle/>
          <a:p>
            <a:r>
              <a:rPr lang="en-US"/>
              <a:t>© 2020 EV3Lessons.com, Last edit 12/28/2019</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923001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0" y="1188720"/>
            <a:ext cx="9144000" cy="137411"/>
            <a:chOff x="284163" y="1577847"/>
            <a:chExt cx="8576373" cy="137411"/>
          </a:xfrm>
        </p:grpSpPr>
        <p:sp>
          <p:nvSpPr>
            <p:cNvPr id="14" name="Rectangle 13"/>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2EFD7961-91AB-FD4B-B9A0-804081432753}" type="datetime1">
              <a:rPr lang="en-US" smtClean="0"/>
              <a:t>12/28/19</a:t>
            </a:fld>
            <a:endParaRPr lang="en-US"/>
          </a:p>
        </p:txBody>
      </p:sp>
      <p:sp>
        <p:nvSpPr>
          <p:cNvPr id="5" name="Footer Placeholder 4"/>
          <p:cNvSpPr>
            <a:spLocks noGrp="1"/>
          </p:cNvSpPr>
          <p:nvPr>
            <p:ph type="ftr" sz="quarter" idx="11"/>
          </p:nvPr>
        </p:nvSpPr>
        <p:spPr/>
        <p:txBody>
          <a:bodyPr/>
          <a:lstStyle/>
          <a:p>
            <a:r>
              <a:rPr lang="en-US"/>
              <a:t>© 2020 EV3Lessons.com, Last edit 12/28/2019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
        <p:nvSpPr>
          <p:cNvPr id="17" name="Title 1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10870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6" name="Title 15"/>
          <p:cNvSpPr>
            <a:spLocks noGrp="1"/>
          </p:cNvSpPr>
          <p:nvPr>
            <p:ph type="title"/>
          </p:nvPr>
        </p:nvSpPr>
        <p:spPr>
          <a:xfrm rot="5400000">
            <a:off x="5257800" y="2965449"/>
            <a:ext cx="6858000" cy="914400"/>
          </a:xfrm>
        </p:spPr>
        <p:txBody>
          <a:bodyPr>
            <a:normAutofit/>
          </a:bodyPr>
          <a:lstStyle>
            <a:lvl1pPr algn="ctr">
              <a:defRPr sz="3600"/>
            </a:lvl1pPr>
          </a:lstStyle>
          <a:p>
            <a:r>
              <a:rPr lang="en-US"/>
              <a:t>Click to edit Master title style</a:t>
            </a: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3679924" y="6437032"/>
            <a:ext cx="2133600" cy="365125"/>
          </a:xfrm>
        </p:spPr>
        <p:txBody>
          <a:bodyPr/>
          <a:lstStyle/>
          <a:p>
            <a:fld id="{CA513B93-380B-8A4D-888E-CBB77D75516B}" type="datetime1">
              <a:rPr lang="en-US" smtClean="0"/>
              <a:t>12/28/19</a:t>
            </a:fld>
            <a:endParaRPr lang="en-US"/>
          </a:p>
        </p:txBody>
      </p:sp>
      <p:sp>
        <p:nvSpPr>
          <p:cNvPr id="5" name="Footer Placeholder 4"/>
          <p:cNvSpPr>
            <a:spLocks noGrp="1"/>
          </p:cNvSpPr>
          <p:nvPr>
            <p:ph type="ftr" sz="quarter" idx="11"/>
          </p:nvPr>
        </p:nvSpPr>
        <p:spPr/>
        <p:txBody>
          <a:bodyPr/>
          <a:lstStyle/>
          <a:p>
            <a:r>
              <a:rPr lang="en-US"/>
              <a:t>© 2020 EV3Lessons.com, Last edit 12/28/2019</a:t>
            </a:r>
          </a:p>
        </p:txBody>
      </p:sp>
      <p:sp>
        <p:nvSpPr>
          <p:cNvPr id="6" name="Slide Number Placeholder 5"/>
          <p:cNvSpPr>
            <a:spLocks noGrp="1"/>
          </p:cNvSpPr>
          <p:nvPr>
            <p:ph type="sldNum" sz="quarter" idx="12"/>
          </p:nvPr>
        </p:nvSpPr>
        <p:spPr>
          <a:xfrm>
            <a:off x="7477031" y="6439714"/>
            <a:ext cx="630621" cy="359760"/>
          </a:xfrm>
        </p:spPr>
        <p:txBody>
          <a:bodyPr/>
          <a:lstStyle/>
          <a:p>
            <a:fld id="{4382A7F7-08BF-4252-8141-63FB96055BBB}" type="slidenum">
              <a:rPr lang="en-US" smtClean="0"/>
              <a:t>‹#›</a:t>
            </a:fld>
            <a:endParaRPr lang="en-US"/>
          </a:p>
        </p:txBody>
      </p:sp>
      <p:grpSp>
        <p:nvGrpSpPr>
          <p:cNvPr id="12" name="Group 11"/>
          <p:cNvGrpSpPr/>
          <p:nvPr/>
        </p:nvGrpSpPr>
        <p:grpSpPr>
          <a:xfrm rot="5400000">
            <a:off x="4753323" y="3358675"/>
            <a:ext cx="6861177" cy="137475"/>
            <a:chOff x="284163" y="1577847"/>
            <a:chExt cx="8576373" cy="137411"/>
          </a:xfrm>
        </p:grpSpPr>
        <p:sp>
          <p:nvSpPr>
            <p:cNvPr id="13" name="Rectangle 12"/>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569449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A7C38B-A655-0F44-8000-E04F1EADC7FD}" type="datetime1">
              <a:rPr lang="en-US" smtClean="0"/>
              <a:t>12/28/19</a:t>
            </a:fld>
            <a:endParaRPr lang="en-US" dirty="0"/>
          </a:p>
        </p:txBody>
      </p:sp>
      <p:sp>
        <p:nvSpPr>
          <p:cNvPr id="4" name="Footer Placeholder 3"/>
          <p:cNvSpPr>
            <a:spLocks noGrp="1"/>
          </p:cNvSpPr>
          <p:nvPr>
            <p:ph type="ftr" sz="quarter" idx="11"/>
          </p:nvPr>
        </p:nvSpPr>
        <p:spPr/>
        <p:txBody>
          <a:bodyPr/>
          <a:lstStyle/>
          <a:p>
            <a:r>
              <a:rPr lang="en-US"/>
              <a:t>© 2020 EV3Lessons.com, Last edit 12/28/2019</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
        <p:nvSpPr>
          <p:cNvPr id="7" name="Text Placeholder 6"/>
          <p:cNvSpPr>
            <a:spLocks noGrp="1"/>
          </p:cNvSpPr>
          <p:nvPr>
            <p:ph type="body" sz="quarter" idx="13"/>
          </p:nvPr>
        </p:nvSpPr>
        <p:spPr>
          <a:xfrm>
            <a:off x="199698" y="1554163"/>
            <a:ext cx="8737927" cy="47418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55842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84163" y="1818870"/>
            <a:ext cx="8574087" cy="43072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2784041" y="6434349"/>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76D32DF5-6125-2B44-BC3B-CA1CE87B2C35}" type="datetime1">
              <a:rPr lang="en-US" smtClean="0"/>
              <a:t>12/28/19</a:t>
            </a:fld>
            <a:endParaRPr lang="en-US" dirty="0"/>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r>
              <a:rPr lang="en-US"/>
              <a:t>© 2020 EV3Lessons.com, Last edit 12/28/2019</a:t>
            </a:r>
            <a:endParaRPr lang="en-US" dirty="0"/>
          </a:p>
        </p:txBody>
      </p:sp>
      <p:sp>
        <p:nvSpPr>
          <p:cNvPr id="2" name="Title Placeholder 1"/>
          <p:cNvSpPr>
            <a:spLocks noGrp="1"/>
          </p:cNvSpPr>
          <p:nvPr>
            <p:ph type="title"/>
          </p:nvPr>
        </p:nvSpPr>
        <p:spPr>
          <a:xfrm>
            <a:off x="0" y="0"/>
            <a:ext cx="9143999" cy="1188720"/>
          </a:xfrm>
          <a:prstGeom prst="rect">
            <a:avLst/>
          </a:prstGeom>
          <a:solidFill>
            <a:schemeClr val="bg2">
              <a:lumMod val="25000"/>
            </a:schemeClr>
          </a:solidFill>
        </p:spPr>
        <p:txBody>
          <a:bodyPr vert="horz" lIns="91440" tIns="45720" rIns="91440" bIns="45720" rtlCol="0" anchor="ctr">
            <a:normAutofit/>
          </a:bodyPr>
          <a:lstStyle/>
          <a:p>
            <a:r>
              <a:rPr lang="en-US"/>
              <a:t>Click to edit Master title style</a:t>
            </a:r>
            <a:endParaRPr dirty="0"/>
          </a:p>
        </p:txBody>
      </p:sp>
      <p:sp>
        <p:nvSpPr>
          <p:cNvPr id="6" name="Slide Number Placeholder 5"/>
          <p:cNvSpPr>
            <a:spLocks noGrp="1"/>
          </p:cNvSpPr>
          <p:nvPr>
            <p:ph type="sldNum" sz="quarter" idx="4"/>
          </p:nvPr>
        </p:nvSpPr>
        <p:spPr>
          <a:xfrm>
            <a:off x="8297915" y="6439714"/>
            <a:ext cx="630621" cy="359760"/>
          </a:xfrm>
          <a:prstGeom prst="rect">
            <a:avLst/>
          </a:prstGeom>
          <a:ln>
            <a:noFill/>
          </a:ln>
        </p:spPr>
        <p:txBody>
          <a:bodyPr vert="horz" lIns="91440" tIns="45720" rIns="91440" bIns="45720" rtlCol="0" anchor="ctr"/>
          <a:lstStyle>
            <a:lvl1pPr algn="r">
              <a:defRPr sz="1400" b="1">
                <a:solidFill>
                  <a:schemeClr val="tx1"/>
                </a:solidFill>
              </a:defRPr>
            </a:lvl1pPr>
          </a:lstStyle>
          <a:p>
            <a:fld id="{4382A7F7-08BF-4252-8141-63FB96055BBB}" type="slidenum">
              <a:rPr lang="en-US" smtClean="0"/>
              <a:t>‹#›</a:t>
            </a:fld>
            <a:endParaRPr lang="en-US"/>
          </a:p>
        </p:txBody>
      </p:sp>
    </p:spTree>
    <p:extLst>
      <p:ext uri="{BB962C8B-B14F-4D97-AF65-F5344CB8AC3E}">
        <p14:creationId xmlns:p14="http://schemas.microsoft.com/office/powerpoint/2010/main" val="232490211"/>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Lst>
  <p:hf sldNum="0" hdr="0" dt="0"/>
  <p:txStyles>
    <p:titleStyle>
      <a:lvl1pPr marL="231775" indent="3175" algn="l" defTabSz="914400" rtl="0" eaLnBrk="1" latinLnBrk="0" hangingPunct="1">
        <a:spcBef>
          <a:spcPct val="0"/>
        </a:spcBef>
        <a:buNone/>
        <a:tabLst/>
        <a:defRPr sz="4200" kern="1200">
          <a:solidFill>
            <a:schemeClr val="bg1"/>
          </a:solidFill>
          <a:latin typeface="Calibri" charset="0"/>
          <a:ea typeface="Calibri" charset="0"/>
          <a:cs typeface="Calibri" charset="0"/>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EV3 </a:t>
            </a:r>
            <a:r>
              <a:rPr lang="en-US"/>
              <a:t>Classroom: Gyro </a:t>
            </a:r>
            <a:r>
              <a:rPr lang="en-US" dirty="0"/>
              <a:t>Move Straight</a:t>
            </a:r>
          </a:p>
        </p:txBody>
      </p:sp>
      <p:sp>
        <p:nvSpPr>
          <p:cNvPr id="14" name="Subtitle 13"/>
          <p:cNvSpPr>
            <a:spLocks noGrp="1"/>
          </p:cNvSpPr>
          <p:nvPr>
            <p:ph type="subTitle" idx="1"/>
          </p:nvPr>
        </p:nvSpPr>
        <p:spPr/>
        <p:txBody>
          <a:bodyPr/>
          <a:lstStyle/>
          <a:p>
            <a:r>
              <a:rPr lang="en-US" dirty="0"/>
              <a:t>By Sanjay and Arvind </a:t>
            </a:r>
            <a:r>
              <a:rPr lang="en-US" dirty="0" err="1"/>
              <a:t>Seshan</a:t>
            </a:r>
            <a:endParaRPr lang="en-US" dirty="0"/>
          </a:p>
        </p:txBody>
      </p:sp>
      <p:pic>
        <p:nvPicPr>
          <p:cNvPr id="6" name="Picture 5" descr="A close up of a sign&#10;&#10;Description automatically generated">
            <a:extLst>
              <a:ext uri="{FF2B5EF4-FFF2-40B4-BE49-F238E27FC236}">
                <a16:creationId xmlns:a16="http://schemas.microsoft.com/office/drawing/2014/main" id="{FFC1F5EF-04C1-B74E-A3A8-8F2D8062F7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9851" y="4560307"/>
            <a:ext cx="1444298" cy="1444298"/>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73E22B59-9A83-F94D-834F-3312C7DA405E}"/>
              </a:ext>
            </a:extLst>
          </p:cNvPr>
          <p:cNvPicPr>
            <a:picLocks noChangeAspect="1"/>
          </p:cNvPicPr>
          <p:nvPr/>
        </p:nvPicPr>
        <p:blipFill rotWithShape="1">
          <a:blip r:embed="rId4"/>
          <a:srcRect l="2055" t="7277" r="2818" b="5432"/>
          <a:stretch/>
        </p:blipFill>
        <p:spPr>
          <a:xfrm>
            <a:off x="5294149" y="268395"/>
            <a:ext cx="3603295" cy="1385142"/>
          </a:xfrm>
          <a:prstGeom prst="rect">
            <a:avLst/>
          </a:prstGeom>
        </p:spPr>
      </p:pic>
    </p:spTree>
    <p:extLst>
      <p:ext uri="{BB962C8B-B14F-4D97-AF65-F5344CB8AC3E}">
        <p14:creationId xmlns:p14="http://schemas.microsoft.com/office/powerpoint/2010/main" val="3648421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Learn what proportional control means and why to use it</a:t>
            </a:r>
          </a:p>
          <a:p>
            <a:r>
              <a:rPr lang="en-US" dirty="0"/>
              <a:t>Learn to apply proportional control to get your robot to move straight</a:t>
            </a:r>
          </a:p>
          <a:p>
            <a:r>
              <a:rPr lang="en-US" dirty="0"/>
              <a:t>Learn to apply proportional control to the Gyro sensor move at a particular angle</a:t>
            </a:r>
          </a:p>
          <a:p>
            <a:endParaRPr lang="en-US" dirty="0"/>
          </a:p>
          <a:p>
            <a:r>
              <a:rPr lang="en-US" dirty="0"/>
              <a:t>Prerequisites: Math Blocks, Proportional Control, Gyro Sensor lessons</a:t>
            </a:r>
          </a:p>
        </p:txBody>
      </p:sp>
      <p:sp>
        <p:nvSpPr>
          <p:cNvPr id="4" name="Footer Placeholder 3"/>
          <p:cNvSpPr>
            <a:spLocks noGrp="1"/>
          </p:cNvSpPr>
          <p:nvPr>
            <p:ph type="ftr" sz="quarter" idx="11"/>
          </p:nvPr>
        </p:nvSpPr>
        <p:spPr/>
        <p:txBody>
          <a:bodyPr/>
          <a:lstStyle/>
          <a:p>
            <a:r>
              <a:rPr lang="en-US"/>
              <a:t>© 2020 EV3Lessons.com, Last edit 12/28/2019</a:t>
            </a:r>
          </a:p>
        </p:txBody>
      </p:sp>
      <p:sp>
        <p:nvSpPr>
          <p:cNvPr id="2" name="Title 1"/>
          <p:cNvSpPr>
            <a:spLocks noGrp="1"/>
          </p:cNvSpPr>
          <p:nvPr>
            <p:ph type="title"/>
          </p:nvPr>
        </p:nvSpPr>
        <p:spPr/>
        <p:txBody>
          <a:bodyPr/>
          <a:lstStyle/>
          <a:p>
            <a:r>
              <a:rPr lang="en-US"/>
              <a:t>Lesson Objectives</a:t>
            </a:r>
            <a:endParaRPr lang="en-US" dirty="0"/>
          </a:p>
        </p:txBody>
      </p:sp>
    </p:spTree>
    <p:extLst>
      <p:ext uri="{BB962C8B-B14F-4D97-AF65-F5344CB8AC3E}">
        <p14:creationId xmlns:p14="http://schemas.microsoft.com/office/powerpoint/2010/main" val="2056235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163" y="1818870"/>
            <a:ext cx="8423419" cy="4307294"/>
          </a:xfrm>
        </p:spPr>
        <p:txBody>
          <a:bodyPr>
            <a:normAutofit/>
          </a:bodyPr>
          <a:lstStyle/>
          <a:p>
            <a:r>
              <a:rPr lang="en-US" dirty="0"/>
              <a:t>You must go through the Proportional Control Lesson and the Proportional Line Follower Lesson before you complete this lesson</a:t>
            </a:r>
          </a:p>
          <a:p>
            <a:r>
              <a:rPr lang="en-US" dirty="0"/>
              <a:t>You must also complete the other two Gyro Lessons</a:t>
            </a:r>
          </a:p>
        </p:txBody>
      </p:sp>
      <p:sp>
        <p:nvSpPr>
          <p:cNvPr id="4" name="Footer Placeholder 3"/>
          <p:cNvSpPr>
            <a:spLocks noGrp="1"/>
          </p:cNvSpPr>
          <p:nvPr>
            <p:ph type="ftr" sz="quarter" idx="11"/>
          </p:nvPr>
        </p:nvSpPr>
        <p:spPr/>
        <p:txBody>
          <a:bodyPr/>
          <a:lstStyle/>
          <a:p>
            <a:r>
              <a:rPr lang="en-US"/>
              <a:t>© 2020 EV3Lessons.com, Last edit 12/28/2019</a:t>
            </a:r>
          </a:p>
        </p:txBody>
      </p:sp>
      <p:sp>
        <p:nvSpPr>
          <p:cNvPr id="2" name="Title 1"/>
          <p:cNvSpPr>
            <a:spLocks noGrp="1"/>
          </p:cNvSpPr>
          <p:nvPr>
            <p:ph type="title"/>
          </p:nvPr>
        </p:nvSpPr>
        <p:spPr/>
        <p:txBody>
          <a:bodyPr/>
          <a:lstStyle/>
          <a:p>
            <a:r>
              <a:rPr lang="en-US" dirty="0"/>
              <a:t>Tips For Success</a:t>
            </a:r>
          </a:p>
        </p:txBody>
      </p:sp>
    </p:spTree>
    <p:extLst>
      <p:ext uri="{BB962C8B-B14F-4D97-AF65-F5344CB8AC3E}">
        <p14:creationId xmlns:p14="http://schemas.microsoft.com/office/powerpoint/2010/main" val="192053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ABCAE8-E5F2-C349-9303-A74EF515003C}"/>
              </a:ext>
            </a:extLst>
          </p:cNvPr>
          <p:cNvSpPr>
            <a:spLocks noGrp="1"/>
          </p:cNvSpPr>
          <p:nvPr>
            <p:ph idx="1"/>
          </p:nvPr>
        </p:nvSpPr>
        <p:spPr>
          <a:xfrm>
            <a:off x="284163" y="1818870"/>
            <a:ext cx="4374475" cy="4307294"/>
          </a:xfrm>
        </p:spPr>
        <p:txBody>
          <a:bodyPr/>
          <a:lstStyle/>
          <a:p>
            <a:r>
              <a:rPr lang="en-US" dirty="0"/>
              <a:t>Imagine that you want to drive for 200 cm straight</a:t>
            </a:r>
          </a:p>
          <a:p>
            <a:r>
              <a:rPr lang="en-US" dirty="0"/>
              <a:t>As you travel, your robot gets bumped by something</a:t>
            </a:r>
          </a:p>
          <a:p>
            <a:r>
              <a:rPr lang="en-US" dirty="0"/>
              <a:t>A gyro move straight program helps the robot correct itself back to straight, but offset by how much it was bumped</a:t>
            </a:r>
          </a:p>
        </p:txBody>
      </p:sp>
      <p:sp>
        <p:nvSpPr>
          <p:cNvPr id="3" name="Footer Placeholder 2">
            <a:extLst>
              <a:ext uri="{FF2B5EF4-FFF2-40B4-BE49-F238E27FC236}">
                <a16:creationId xmlns:a16="http://schemas.microsoft.com/office/drawing/2014/main" id="{A8B96F4E-CA91-5545-960E-25252EB6E015}"/>
              </a:ext>
            </a:extLst>
          </p:cNvPr>
          <p:cNvSpPr>
            <a:spLocks noGrp="1"/>
          </p:cNvSpPr>
          <p:nvPr>
            <p:ph type="ftr" sz="quarter" idx="11"/>
          </p:nvPr>
        </p:nvSpPr>
        <p:spPr/>
        <p:txBody>
          <a:bodyPr/>
          <a:lstStyle/>
          <a:p>
            <a:r>
              <a:rPr lang="en-US"/>
              <a:t>© 2020 EV3Lessons.com, Last edit 12/28/2019</a:t>
            </a:r>
          </a:p>
        </p:txBody>
      </p:sp>
      <p:sp>
        <p:nvSpPr>
          <p:cNvPr id="4" name="Title 3">
            <a:extLst>
              <a:ext uri="{FF2B5EF4-FFF2-40B4-BE49-F238E27FC236}">
                <a16:creationId xmlns:a16="http://schemas.microsoft.com/office/drawing/2014/main" id="{B9B21D82-A388-6E48-8B08-58D9349EFE8E}"/>
              </a:ext>
            </a:extLst>
          </p:cNvPr>
          <p:cNvSpPr>
            <a:spLocks noGrp="1"/>
          </p:cNvSpPr>
          <p:nvPr>
            <p:ph type="title"/>
          </p:nvPr>
        </p:nvSpPr>
        <p:spPr/>
        <p:txBody>
          <a:bodyPr/>
          <a:lstStyle/>
          <a:p>
            <a:r>
              <a:rPr lang="en-US" dirty="0"/>
              <a:t>What is Gyro Move Straight?</a:t>
            </a:r>
          </a:p>
        </p:txBody>
      </p:sp>
      <p:grpSp>
        <p:nvGrpSpPr>
          <p:cNvPr id="10" name="Group 9">
            <a:extLst>
              <a:ext uri="{FF2B5EF4-FFF2-40B4-BE49-F238E27FC236}">
                <a16:creationId xmlns:a16="http://schemas.microsoft.com/office/drawing/2014/main" id="{BDD53BD4-D7F0-6149-9DFD-A905821922E0}"/>
              </a:ext>
            </a:extLst>
          </p:cNvPr>
          <p:cNvGrpSpPr/>
          <p:nvPr/>
        </p:nvGrpSpPr>
        <p:grpSpPr>
          <a:xfrm rot="20926503">
            <a:off x="5515738" y="3387122"/>
            <a:ext cx="914400" cy="578070"/>
            <a:chOff x="5286703" y="3348858"/>
            <a:chExt cx="914400" cy="578070"/>
          </a:xfrm>
        </p:grpSpPr>
        <p:sp>
          <p:nvSpPr>
            <p:cNvPr id="5" name="Rounded Rectangle 4">
              <a:extLst>
                <a:ext uri="{FF2B5EF4-FFF2-40B4-BE49-F238E27FC236}">
                  <a16:creationId xmlns:a16="http://schemas.microsoft.com/office/drawing/2014/main" id="{AF854238-F8EE-9544-B373-CA415F7F2D65}"/>
                </a:ext>
              </a:extLst>
            </p:cNvPr>
            <p:cNvSpPr/>
            <p:nvPr/>
          </p:nvSpPr>
          <p:spPr>
            <a:xfrm>
              <a:off x="5286703" y="3429000"/>
              <a:ext cx="914400" cy="417786"/>
            </a:xfrm>
            <a:prstGeom prst="roundRect">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5045CFA-7C08-9A40-901A-10ACA1B45ECE}"/>
                </a:ext>
              </a:extLst>
            </p:cNvPr>
            <p:cNvSpPr/>
            <p:nvPr/>
          </p:nvSpPr>
          <p:spPr>
            <a:xfrm>
              <a:off x="5449614" y="3846786"/>
              <a:ext cx="199696" cy="73573"/>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1E54C14C-D68F-874A-A36E-DCE331763FE9}"/>
                </a:ext>
              </a:extLst>
            </p:cNvPr>
            <p:cNvSpPr/>
            <p:nvPr/>
          </p:nvSpPr>
          <p:spPr>
            <a:xfrm>
              <a:off x="5449614" y="3348858"/>
              <a:ext cx="199696" cy="73573"/>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916B457-5D62-5F41-BD8F-5D3D9AB64D73}"/>
                </a:ext>
              </a:extLst>
            </p:cNvPr>
            <p:cNvSpPr/>
            <p:nvPr/>
          </p:nvSpPr>
          <p:spPr>
            <a:xfrm>
              <a:off x="5872654" y="3361995"/>
              <a:ext cx="199696" cy="73573"/>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96D80AE8-C52A-7B49-9859-3B731F4893FB}"/>
                </a:ext>
              </a:extLst>
            </p:cNvPr>
            <p:cNvSpPr/>
            <p:nvPr/>
          </p:nvSpPr>
          <p:spPr>
            <a:xfrm>
              <a:off x="5872654" y="3853355"/>
              <a:ext cx="199696" cy="73573"/>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2" name="Straight Arrow Connector 11">
            <a:extLst>
              <a:ext uri="{FF2B5EF4-FFF2-40B4-BE49-F238E27FC236}">
                <a16:creationId xmlns:a16="http://schemas.microsoft.com/office/drawing/2014/main" id="{D0297462-1F1E-FE47-82A5-78F2D953676B}"/>
              </a:ext>
            </a:extLst>
          </p:cNvPr>
          <p:cNvCxnSpPr>
            <a:cxnSpLocks/>
          </p:cNvCxnSpPr>
          <p:nvPr/>
        </p:nvCxnSpPr>
        <p:spPr>
          <a:xfrm flipV="1">
            <a:off x="6462056" y="3522104"/>
            <a:ext cx="2035723" cy="38474"/>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6" name="Snip Same Side Corner Rectangle 15">
            <a:extLst>
              <a:ext uri="{FF2B5EF4-FFF2-40B4-BE49-F238E27FC236}">
                <a16:creationId xmlns:a16="http://schemas.microsoft.com/office/drawing/2014/main" id="{403BEA3C-D4F0-A744-AC22-6DD8F6D6F752}"/>
              </a:ext>
            </a:extLst>
          </p:cNvPr>
          <p:cNvSpPr/>
          <p:nvPr/>
        </p:nvSpPr>
        <p:spPr>
          <a:xfrm>
            <a:off x="6159719" y="3944769"/>
            <a:ext cx="350743" cy="356314"/>
          </a:xfrm>
          <a:prstGeom prst="snip2Same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2EC4B89C-C337-C849-B698-5FB6037534E8}"/>
              </a:ext>
            </a:extLst>
          </p:cNvPr>
          <p:cNvCxnSpPr>
            <a:cxnSpLocks/>
          </p:cNvCxnSpPr>
          <p:nvPr/>
        </p:nvCxnSpPr>
        <p:spPr>
          <a:xfrm>
            <a:off x="4658638" y="3859746"/>
            <a:ext cx="760746" cy="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10150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 2020 EV3Lessons.com, Last edit 12/28/2019</a:t>
            </a:r>
            <a:endParaRPr lang="en-US" dirty="0"/>
          </a:p>
        </p:txBody>
      </p:sp>
      <p:sp>
        <p:nvSpPr>
          <p:cNvPr id="2" name="Title 1"/>
          <p:cNvSpPr>
            <a:spLocks noGrp="1"/>
          </p:cNvSpPr>
          <p:nvPr>
            <p:ph type="title"/>
          </p:nvPr>
        </p:nvSpPr>
        <p:spPr/>
        <p:txBody>
          <a:bodyPr/>
          <a:lstStyle/>
          <a:p>
            <a:r>
              <a:rPr lang="en-US" dirty="0"/>
              <a:t>How it Works</a:t>
            </a:r>
          </a:p>
        </p:txBody>
      </p:sp>
      <p:graphicFrame>
        <p:nvGraphicFramePr>
          <p:cNvPr id="7" name="Table 6"/>
          <p:cNvGraphicFramePr>
            <a:graphicFrameLocks noGrp="1"/>
          </p:cNvGraphicFramePr>
          <p:nvPr>
            <p:extLst>
              <p:ext uri="{D42A27DB-BD31-4B8C-83A1-F6EECF244321}">
                <p14:modId xmlns:p14="http://schemas.microsoft.com/office/powerpoint/2010/main" val="255369210"/>
              </p:ext>
            </p:extLst>
          </p:nvPr>
        </p:nvGraphicFramePr>
        <p:xfrm>
          <a:off x="562838" y="3219945"/>
          <a:ext cx="7870372" cy="2748280"/>
        </p:xfrm>
        <a:graphic>
          <a:graphicData uri="http://schemas.openxmlformats.org/drawingml/2006/table">
            <a:tbl>
              <a:tblPr firstRow="1" bandRow="1">
                <a:tableStyleId>{2D5ABB26-0587-4C30-8999-92F81FD0307C}</a:tableStyleId>
              </a:tblPr>
              <a:tblGrid>
                <a:gridCol w="1421575">
                  <a:extLst>
                    <a:ext uri="{9D8B030D-6E8A-4147-A177-3AD203B41FA5}">
                      <a16:colId xmlns:a16="http://schemas.microsoft.com/office/drawing/2014/main" val="20000"/>
                    </a:ext>
                  </a:extLst>
                </a:gridCol>
                <a:gridCol w="1838721">
                  <a:extLst>
                    <a:ext uri="{9D8B030D-6E8A-4147-A177-3AD203B41FA5}">
                      <a16:colId xmlns:a16="http://schemas.microsoft.com/office/drawing/2014/main" val="20001"/>
                    </a:ext>
                  </a:extLst>
                </a:gridCol>
                <a:gridCol w="2447219">
                  <a:extLst>
                    <a:ext uri="{9D8B030D-6E8A-4147-A177-3AD203B41FA5}">
                      <a16:colId xmlns:a16="http://schemas.microsoft.com/office/drawing/2014/main" val="20002"/>
                    </a:ext>
                  </a:extLst>
                </a:gridCol>
                <a:gridCol w="2162857">
                  <a:extLst>
                    <a:ext uri="{9D8B030D-6E8A-4147-A177-3AD203B41FA5}">
                      <a16:colId xmlns:a16="http://schemas.microsoft.com/office/drawing/2014/main" val="20003"/>
                    </a:ext>
                  </a:extLst>
                </a:gridCol>
              </a:tblGrid>
              <a:tr h="370840">
                <a:tc>
                  <a:txBody>
                    <a:bodyPr/>
                    <a:lstStyle/>
                    <a:p>
                      <a:r>
                        <a:rPr lang="en-US" b="1" dirty="0"/>
                        <a:t>Application</a:t>
                      </a:r>
                    </a:p>
                  </a:txBody>
                  <a:tcPr>
                    <a:solidFill>
                      <a:srgbClr val="F5C201"/>
                    </a:solidFill>
                  </a:tcPr>
                </a:tc>
                <a:tc>
                  <a:txBody>
                    <a:bodyPr/>
                    <a:lstStyle/>
                    <a:p>
                      <a:r>
                        <a:rPr lang="en-US" b="1" dirty="0"/>
                        <a:t>Objective</a:t>
                      </a:r>
                    </a:p>
                  </a:txBody>
                  <a:tcPr>
                    <a:solidFill>
                      <a:srgbClr val="F5C201"/>
                    </a:solidFill>
                  </a:tcPr>
                </a:tc>
                <a:tc>
                  <a:txBody>
                    <a:bodyPr/>
                    <a:lstStyle/>
                    <a:p>
                      <a:r>
                        <a:rPr lang="en-US" b="1" dirty="0"/>
                        <a:t>Error</a:t>
                      </a:r>
                    </a:p>
                  </a:txBody>
                  <a:tcPr>
                    <a:solidFill>
                      <a:srgbClr val="F5C201"/>
                    </a:solidFill>
                  </a:tcPr>
                </a:tc>
                <a:tc>
                  <a:txBody>
                    <a:bodyPr/>
                    <a:lstStyle/>
                    <a:p>
                      <a:r>
                        <a:rPr lang="en-US" b="1" dirty="0"/>
                        <a:t>Correction</a:t>
                      </a:r>
                    </a:p>
                  </a:txBody>
                  <a:tcPr>
                    <a:solidFill>
                      <a:srgbClr val="F5C201"/>
                    </a:solidFill>
                  </a:tcPr>
                </a:tc>
                <a:extLst>
                  <a:ext uri="{0D108BD9-81ED-4DB2-BD59-A6C34878D82A}">
                    <a16:rowId xmlns:a16="http://schemas.microsoft.com/office/drawing/2014/main" val="10000"/>
                  </a:ext>
                </a:extLst>
              </a:tr>
              <a:tr h="370840">
                <a:tc>
                  <a:txBody>
                    <a:bodyPr/>
                    <a:lstStyle/>
                    <a:p>
                      <a:r>
                        <a:rPr lang="en-US" b="1" dirty="0"/>
                        <a:t>Gyro Straight</a:t>
                      </a:r>
                    </a:p>
                  </a:txBody>
                  <a:tcPr/>
                </a:tc>
                <a:tc>
                  <a:txBody>
                    <a:bodyPr/>
                    <a:lstStyle/>
                    <a:p>
                      <a:r>
                        <a:rPr lang="en-US" dirty="0"/>
                        <a:t>Make the robot at a constant</a:t>
                      </a:r>
                      <a:r>
                        <a:rPr lang="en-US" baseline="0" dirty="0"/>
                        <a:t> heading/angle</a:t>
                      </a:r>
                      <a:endParaRPr lang="en-US" dirty="0"/>
                    </a:p>
                  </a:txBody>
                  <a:tcPr/>
                </a:tc>
                <a:tc>
                  <a:txBody>
                    <a:bodyPr/>
                    <a:lstStyle/>
                    <a:p>
                      <a:r>
                        <a:rPr lang="en-US" dirty="0"/>
                        <a:t>How far you are from that heading/angle</a:t>
                      </a:r>
                    </a:p>
                  </a:txBody>
                  <a:tcPr/>
                </a:tc>
                <a:tc>
                  <a:txBody>
                    <a:bodyPr/>
                    <a:lstStyle/>
                    <a:p>
                      <a:r>
                        <a:rPr lang="en-US" dirty="0"/>
                        <a:t>Turn sharper</a:t>
                      </a:r>
                      <a:r>
                        <a:rPr lang="en-US" baseline="0" dirty="0"/>
                        <a:t> based on how far you are from that angle</a:t>
                      </a:r>
                      <a:endParaRPr lang="en-US" dirty="0"/>
                    </a:p>
                  </a:txBody>
                  <a:tcPr/>
                </a:tc>
                <a:extLst>
                  <a:ext uri="{0D108BD9-81ED-4DB2-BD59-A6C34878D82A}">
                    <a16:rowId xmlns:a16="http://schemas.microsoft.com/office/drawing/2014/main" val="10001"/>
                  </a:ext>
                </a:extLst>
              </a:tr>
              <a:tr h="370840">
                <a:tc>
                  <a:txBody>
                    <a:bodyPr/>
                    <a:lstStyle/>
                    <a:p>
                      <a:r>
                        <a:rPr lang="en-US" b="1" dirty="0">
                          <a:solidFill>
                            <a:schemeClr val="tx1"/>
                          </a:solidFill>
                        </a:rPr>
                        <a:t>Line Follower</a:t>
                      </a:r>
                    </a:p>
                  </a:txBody>
                  <a:tcPr/>
                </a:tc>
                <a:tc>
                  <a:txBody>
                    <a:bodyPr/>
                    <a:lstStyle/>
                    <a:p>
                      <a:r>
                        <a:rPr lang="en-US" dirty="0">
                          <a:solidFill>
                            <a:schemeClr val="tx1"/>
                          </a:solidFill>
                        </a:rPr>
                        <a:t>Stay</a:t>
                      </a:r>
                      <a:r>
                        <a:rPr lang="en-US" baseline="0" dirty="0">
                          <a:solidFill>
                            <a:schemeClr val="tx1"/>
                          </a:solidFill>
                        </a:rPr>
                        <a:t> on the edge of the line</a:t>
                      </a:r>
                      <a:endParaRPr lang="en-US" dirty="0">
                        <a:solidFill>
                          <a:schemeClr val="tx1"/>
                        </a:solidFill>
                      </a:endParaRPr>
                    </a:p>
                  </a:txBody>
                  <a:tcPr/>
                </a:tc>
                <a:tc>
                  <a:txBody>
                    <a:bodyPr/>
                    <a:lstStyle/>
                    <a:p>
                      <a:r>
                        <a:rPr lang="en-US" dirty="0">
                          <a:solidFill>
                            <a:schemeClr val="tx1"/>
                          </a:solidFill>
                        </a:rPr>
                        <a:t>How</a:t>
                      </a:r>
                      <a:r>
                        <a:rPr lang="en-US" baseline="0" dirty="0">
                          <a:solidFill>
                            <a:schemeClr val="tx1"/>
                          </a:solidFill>
                        </a:rPr>
                        <a:t> far are our light readings from those at line edge</a:t>
                      </a:r>
                      <a:br>
                        <a:rPr lang="en-US" baseline="0" dirty="0">
                          <a:solidFill>
                            <a:schemeClr val="tx1"/>
                          </a:solidFill>
                        </a:rPr>
                      </a:br>
                      <a:r>
                        <a:rPr lang="en-US" baseline="0" dirty="0">
                          <a:solidFill>
                            <a:schemeClr val="tx1"/>
                          </a:solidFill>
                        </a:rPr>
                        <a:t>(</a:t>
                      </a:r>
                      <a:r>
                        <a:rPr lang="en-US" baseline="0" dirty="0" err="1">
                          <a:solidFill>
                            <a:schemeClr val="tx1"/>
                          </a:solidFill>
                        </a:rPr>
                        <a:t>current_light</a:t>
                      </a:r>
                      <a:r>
                        <a:rPr lang="en-US" baseline="0" dirty="0">
                          <a:solidFill>
                            <a:schemeClr val="tx1"/>
                          </a:solidFill>
                        </a:rPr>
                        <a:t> – </a:t>
                      </a:r>
                      <a:r>
                        <a:rPr lang="en-US" baseline="0" dirty="0" err="1">
                          <a:solidFill>
                            <a:schemeClr val="tx1"/>
                          </a:solidFill>
                        </a:rPr>
                        <a:t>target_light</a:t>
                      </a:r>
                      <a:r>
                        <a:rPr lang="en-US" baseline="0" dirty="0">
                          <a:solidFill>
                            <a:schemeClr val="tx1"/>
                          </a:solidFill>
                        </a:rPr>
                        <a:t>)</a:t>
                      </a:r>
                      <a:endParaRPr lang="en-US" dirty="0">
                        <a:solidFill>
                          <a:schemeClr val="tx1"/>
                        </a:solidFill>
                      </a:endParaRPr>
                    </a:p>
                  </a:txBody>
                  <a:tcPr/>
                </a:tc>
                <a:tc>
                  <a:txBody>
                    <a:bodyPr/>
                    <a:lstStyle/>
                    <a:p>
                      <a:r>
                        <a:rPr lang="en-US" dirty="0">
                          <a:solidFill>
                            <a:schemeClr val="tx1"/>
                          </a:solidFill>
                        </a:rPr>
                        <a:t>Turn sharper based on distance from line</a:t>
                      </a:r>
                    </a:p>
                  </a:txBody>
                  <a:tcPr/>
                </a:tc>
                <a:extLst>
                  <a:ext uri="{0D108BD9-81ED-4DB2-BD59-A6C34878D82A}">
                    <a16:rowId xmlns:a16="http://schemas.microsoft.com/office/drawing/2014/main" val="10002"/>
                  </a:ext>
                </a:extLst>
              </a:tr>
            </a:tbl>
          </a:graphicData>
        </a:graphic>
      </p:graphicFrame>
      <p:sp>
        <p:nvSpPr>
          <p:cNvPr id="3" name="Rectangle 2">
            <a:extLst>
              <a:ext uri="{FF2B5EF4-FFF2-40B4-BE49-F238E27FC236}">
                <a16:creationId xmlns:a16="http://schemas.microsoft.com/office/drawing/2014/main" id="{5E28FB1A-7BC3-4643-A85C-C9D3447168A2}"/>
              </a:ext>
            </a:extLst>
          </p:cNvPr>
          <p:cNvSpPr/>
          <p:nvPr/>
        </p:nvSpPr>
        <p:spPr>
          <a:xfrm>
            <a:off x="562838" y="1542613"/>
            <a:ext cx="7949377" cy="1323439"/>
          </a:xfrm>
          <a:prstGeom prst="rect">
            <a:avLst/>
          </a:prstGeom>
        </p:spPr>
        <p:txBody>
          <a:bodyPr wrap="square">
            <a:spAutoFit/>
          </a:bodyPr>
          <a:lstStyle/>
          <a:p>
            <a:pPr marL="285750" indent="-285750">
              <a:buFont typeface="Arial" panose="020B0604020202020204" pitchFamily="34" charset="0"/>
              <a:buChar char="•"/>
            </a:pPr>
            <a:r>
              <a:rPr lang="en-US" sz="2000" dirty="0"/>
              <a:t>A proportional line follower and a gyro move straight code share similar properties</a:t>
            </a:r>
          </a:p>
          <a:p>
            <a:pPr marL="285750" indent="-285750">
              <a:buFont typeface="Arial" panose="020B0604020202020204" pitchFamily="34" charset="0"/>
              <a:buChar char="•"/>
            </a:pPr>
            <a:r>
              <a:rPr lang="en-US" sz="2000" dirty="0"/>
              <a:t>To write a gyro move straight program, you must first think about what the error is and what the correction needs to be</a:t>
            </a:r>
          </a:p>
        </p:txBody>
      </p:sp>
    </p:spTree>
    <p:extLst>
      <p:ext uri="{BB962C8B-B14F-4D97-AF65-F5344CB8AC3E}">
        <p14:creationId xmlns:p14="http://schemas.microsoft.com/office/powerpoint/2010/main" val="2003391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A8CFB4-26F6-7342-80AF-B7FEA3A384B4}"/>
              </a:ext>
            </a:extLst>
          </p:cNvPr>
          <p:cNvSpPr>
            <a:spLocks noGrp="1"/>
          </p:cNvSpPr>
          <p:nvPr>
            <p:ph idx="1"/>
          </p:nvPr>
        </p:nvSpPr>
        <p:spPr/>
        <p:txBody>
          <a:bodyPr>
            <a:normAutofit fontScale="92500" lnSpcReduction="20000"/>
          </a:bodyPr>
          <a:lstStyle/>
          <a:p>
            <a:r>
              <a:rPr lang="en-US" dirty="0"/>
              <a:t>Reset your gyro (yellow gyro block set to reset mode) so that the value starts at “0” and there is no drift</a:t>
            </a:r>
          </a:p>
          <a:p>
            <a:r>
              <a:rPr lang="en-US" dirty="0"/>
              <a:t>In a loop, compute the error and apply the correction</a:t>
            </a:r>
          </a:p>
          <a:p>
            <a:pPr lvl="1"/>
            <a:r>
              <a:rPr lang="en-US" dirty="0"/>
              <a:t>Part 1: Compute Error (How far from target angle)</a:t>
            </a:r>
          </a:p>
          <a:p>
            <a:pPr lvl="2"/>
            <a:r>
              <a:rPr lang="en-US" dirty="0"/>
              <a:t>To move straight </a:t>
            </a:r>
            <a:r>
              <a:rPr lang="en-US" dirty="0">
                <a:sym typeface="Wingdings" pitchFamily="2" charset="2"/>
              </a:rPr>
              <a:t> Target gyro angle=0 </a:t>
            </a:r>
          </a:p>
          <a:p>
            <a:pPr lvl="2"/>
            <a:r>
              <a:rPr lang="en-US" dirty="0">
                <a:sym typeface="Wingdings" pitchFamily="2" charset="2"/>
              </a:rPr>
              <a:t>Distance from target angle is just current gyro reading</a:t>
            </a:r>
            <a:endParaRPr lang="en-US" dirty="0"/>
          </a:p>
          <a:p>
            <a:pPr lvl="1"/>
            <a:r>
              <a:rPr lang="en-US" dirty="0"/>
              <a:t>Part 2: Compute a Correction that is proportional to the error</a:t>
            </a:r>
          </a:p>
          <a:p>
            <a:pPr lvl="2"/>
            <a:r>
              <a:rPr lang="en-US" dirty="0"/>
              <a:t>Multiply the Error from Part 1 by a constant (that you must experiment and discover for your robot)</a:t>
            </a:r>
          </a:p>
          <a:p>
            <a:pPr lvl="1"/>
            <a:r>
              <a:rPr lang="en-US" dirty="0"/>
              <a:t>Plug the value from Part 2 into the steering input into a Start Moving With Steering at Speed Block</a:t>
            </a:r>
          </a:p>
          <a:p>
            <a:r>
              <a:rPr lang="en-US" dirty="0"/>
              <a:t>Exit loop as required by changing loop block</a:t>
            </a:r>
          </a:p>
        </p:txBody>
      </p:sp>
      <p:sp>
        <p:nvSpPr>
          <p:cNvPr id="3" name="Footer Placeholder 2">
            <a:extLst>
              <a:ext uri="{FF2B5EF4-FFF2-40B4-BE49-F238E27FC236}">
                <a16:creationId xmlns:a16="http://schemas.microsoft.com/office/drawing/2014/main" id="{CEFB4AD6-FFB2-4E45-A960-DDF01ADFFEAF}"/>
              </a:ext>
            </a:extLst>
          </p:cNvPr>
          <p:cNvSpPr>
            <a:spLocks noGrp="1"/>
          </p:cNvSpPr>
          <p:nvPr>
            <p:ph type="ftr" sz="quarter" idx="11"/>
          </p:nvPr>
        </p:nvSpPr>
        <p:spPr/>
        <p:txBody>
          <a:bodyPr/>
          <a:lstStyle/>
          <a:p>
            <a:r>
              <a:rPr lang="en-US"/>
              <a:t>© 2020 EV3Lessons.com, Last edit 12/28/2019</a:t>
            </a:r>
          </a:p>
        </p:txBody>
      </p:sp>
      <p:sp>
        <p:nvSpPr>
          <p:cNvPr id="4" name="Title 3">
            <a:extLst>
              <a:ext uri="{FF2B5EF4-FFF2-40B4-BE49-F238E27FC236}">
                <a16:creationId xmlns:a16="http://schemas.microsoft.com/office/drawing/2014/main" id="{0E51DB9D-FDB1-B241-800C-C8B0163F1751}"/>
              </a:ext>
            </a:extLst>
          </p:cNvPr>
          <p:cNvSpPr>
            <a:spLocks noGrp="1"/>
          </p:cNvSpPr>
          <p:nvPr>
            <p:ph type="title"/>
          </p:nvPr>
        </p:nvSpPr>
        <p:spPr/>
        <p:txBody>
          <a:bodyPr/>
          <a:lstStyle/>
          <a:p>
            <a:r>
              <a:rPr lang="en-US" dirty="0"/>
              <a:t>Pseudocode</a:t>
            </a:r>
          </a:p>
        </p:txBody>
      </p:sp>
    </p:spTree>
    <p:extLst>
      <p:ext uri="{BB962C8B-B14F-4D97-AF65-F5344CB8AC3E}">
        <p14:creationId xmlns:p14="http://schemas.microsoft.com/office/powerpoint/2010/main" val="3151013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 2020 EV3Lessons.com, Last edit 12/28/2019</a:t>
            </a:r>
            <a:endParaRPr lang="en-US" dirty="0"/>
          </a:p>
        </p:txBody>
      </p:sp>
      <p:sp>
        <p:nvSpPr>
          <p:cNvPr id="2" name="Title 1"/>
          <p:cNvSpPr>
            <a:spLocks noGrp="1"/>
          </p:cNvSpPr>
          <p:nvPr>
            <p:ph type="title"/>
          </p:nvPr>
        </p:nvSpPr>
        <p:spPr/>
        <p:txBody>
          <a:bodyPr/>
          <a:lstStyle/>
          <a:p>
            <a:r>
              <a:rPr lang="en-US" dirty="0"/>
              <a:t>Solution: Gyro Move Straight</a:t>
            </a:r>
          </a:p>
        </p:txBody>
      </p:sp>
      <p:pic>
        <p:nvPicPr>
          <p:cNvPr id="3" name="Picture 2">
            <a:extLst>
              <a:ext uri="{FF2B5EF4-FFF2-40B4-BE49-F238E27FC236}">
                <a16:creationId xmlns:a16="http://schemas.microsoft.com/office/drawing/2014/main" id="{6182AF49-A5B6-D24D-982D-C8F09308A564}"/>
              </a:ext>
            </a:extLst>
          </p:cNvPr>
          <p:cNvPicPr>
            <a:picLocks noChangeAspect="1"/>
          </p:cNvPicPr>
          <p:nvPr/>
        </p:nvPicPr>
        <p:blipFill>
          <a:blip r:embed="rId2"/>
          <a:stretch>
            <a:fillRect/>
          </a:stretch>
        </p:blipFill>
        <p:spPr>
          <a:xfrm>
            <a:off x="199698" y="2340479"/>
            <a:ext cx="6457074" cy="2944794"/>
          </a:xfrm>
          <a:prstGeom prst="rect">
            <a:avLst/>
          </a:prstGeom>
        </p:spPr>
      </p:pic>
      <p:sp>
        <p:nvSpPr>
          <p:cNvPr id="5" name="TextBox 4">
            <a:extLst>
              <a:ext uri="{FF2B5EF4-FFF2-40B4-BE49-F238E27FC236}">
                <a16:creationId xmlns:a16="http://schemas.microsoft.com/office/drawing/2014/main" id="{C8C077B0-73FD-0C4D-9FDE-F9EC3B284D00}"/>
              </a:ext>
            </a:extLst>
          </p:cNvPr>
          <p:cNvSpPr txBox="1"/>
          <p:nvPr/>
        </p:nvSpPr>
        <p:spPr>
          <a:xfrm>
            <a:off x="2669627" y="3105834"/>
            <a:ext cx="4193628" cy="646331"/>
          </a:xfrm>
          <a:prstGeom prst="rect">
            <a:avLst/>
          </a:prstGeom>
          <a:noFill/>
        </p:spPr>
        <p:txBody>
          <a:bodyPr wrap="square" rtlCol="0">
            <a:spAutoFit/>
          </a:bodyPr>
          <a:lstStyle/>
          <a:p>
            <a:r>
              <a:rPr lang="en-US" dirty="0"/>
              <a:t>Reset the gyro angle to set the direction the the robot is trying to stay at.</a:t>
            </a:r>
          </a:p>
        </p:txBody>
      </p:sp>
      <p:sp>
        <p:nvSpPr>
          <p:cNvPr id="6" name="TextBox 5">
            <a:extLst>
              <a:ext uri="{FF2B5EF4-FFF2-40B4-BE49-F238E27FC236}">
                <a16:creationId xmlns:a16="http://schemas.microsoft.com/office/drawing/2014/main" id="{88B9EB2F-E278-7C4C-81FE-FEE416EB5B25}"/>
              </a:ext>
            </a:extLst>
          </p:cNvPr>
          <p:cNvSpPr txBox="1"/>
          <p:nvPr/>
        </p:nvSpPr>
        <p:spPr>
          <a:xfrm>
            <a:off x="6656772" y="4063245"/>
            <a:ext cx="2487227" cy="1200329"/>
          </a:xfrm>
          <a:prstGeom prst="rect">
            <a:avLst/>
          </a:prstGeom>
          <a:noFill/>
        </p:spPr>
        <p:txBody>
          <a:bodyPr wrap="square" rtlCol="0">
            <a:spAutoFit/>
          </a:bodyPr>
          <a:lstStyle/>
          <a:p>
            <a:r>
              <a:rPr lang="en-US" dirty="0"/>
              <a:t>Start moving and adjust the steering based on how far off the robot is from its target</a:t>
            </a:r>
          </a:p>
        </p:txBody>
      </p:sp>
      <p:sp>
        <p:nvSpPr>
          <p:cNvPr id="8" name="TextBox 7">
            <a:extLst>
              <a:ext uri="{FF2B5EF4-FFF2-40B4-BE49-F238E27FC236}">
                <a16:creationId xmlns:a16="http://schemas.microsoft.com/office/drawing/2014/main" id="{F810382F-61A2-F248-9595-378D860176C8}"/>
              </a:ext>
            </a:extLst>
          </p:cNvPr>
          <p:cNvSpPr txBox="1"/>
          <p:nvPr/>
        </p:nvSpPr>
        <p:spPr>
          <a:xfrm>
            <a:off x="325820" y="5307154"/>
            <a:ext cx="5053948" cy="369332"/>
          </a:xfrm>
          <a:prstGeom prst="rect">
            <a:avLst/>
          </a:prstGeom>
          <a:noFill/>
        </p:spPr>
        <p:txBody>
          <a:bodyPr wrap="none" rtlCol="0">
            <a:spAutoFit/>
          </a:bodyPr>
          <a:lstStyle/>
          <a:p>
            <a:r>
              <a:rPr lang="en-US" dirty="0"/>
              <a:t>Loop so that the robot keeps updating its correction</a:t>
            </a:r>
          </a:p>
        </p:txBody>
      </p:sp>
      <p:sp>
        <p:nvSpPr>
          <p:cNvPr id="9" name="TextBox 8">
            <a:extLst>
              <a:ext uri="{FF2B5EF4-FFF2-40B4-BE49-F238E27FC236}">
                <a16:creationId xmlns:a16="http://schemas.microsoft.com/office/drawing/2014/main" id="{30A1AF7B-AC37-A24B-A91D-6A32FD90740F}"/>
              </a:ext>
            </a:extLst>
          </p:cNvPr>
          <p:cNvSpPr txBox="1"/>
          <p:nvPr/>
        </p:nvSpPr>
        <p:spPr>
          <a:xfrm>
            <a:off x="984578" y="1499800"/>
            <a:ext cx="6915807" cy="646331"/>
          </a:xfrm>
          <a:prstGeom prst="rect">
            <a:avLst/>
          </a:prstGeom>
          <a:noFill/>
        </p:spPr>
        <p:txBody>
          <a:bodyPr wrap="square" rtlCol="0">
            <a:spAutoFit/>
          </a:bodyPr>
          <a:lstStyle/>
          <a:p>
            <a:pPr algn="ctr"/>
            <a:r>
              <a:rPr lang="en-US" i="1" dirty="0">
                <a:solidFill>
                  <a:srgbClr val="FF0000"/>
                </a:solidFill>
              </a:rPr>
              <a:t>Remember to recalibrate your gyro when you turn on your robot </a:t>
            </a:r>
            <a:r>
              <a:rPr lang="en-US" b="1" i="1" dirty="0">
                <a:solidFill>
                  <a:srgbClr val="FF0000"/>
                </a:solidFill>
              </a:rPr>
              <a:t>before </a:t>
            </a:r>
            <a:r>
              <a:rPr lang="en-US" i="1" dirty="0">
                <a:solidFill>
                  <a:srgbClr val="FF0000"/>
                </a:solidFill>
              </a:rPr>
              <a:t>running this code in case the gyro is drifting</a:t>
            </a:r>
          </a:p>
        </p:txBody>
      </p:sp>
    </p:spTree>
    <p:extLst>
      <p:ext uri="{BB962C8B-B14F-4D97-AF65-F5344CB8AC3E}">
        <p14:creationId xmlns:p14="http://schemas.microsoft.com/office/powerpoint/2010/main" val="4289406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698" y="1516356"/>
            <a:ext cx="8702564" cy="3992563"/>
          </a:xfrm>
        </p:spPr>
        <p:txBody>
          <a:bodyPr>
            <a:normAutofit fontScale="92500"/>
          </a:bodyPr>
          <a:lstStyle/>
          <a:p>
            <a:pPr marL="457200" indent="-457200">
              <a:buFont typeface="+mj-lt"/>
              <a:buAutoNum type="arabicPeriod"/>
            </a:pPr>
            <a:r>
              <a:rPr lang="en-US" dirty="0">
                <a:solidFill>
                  <a:srgbClr val="FF0000"/>
                </a:solidFill>
              </a:rPr>
              <a:t>Compare the proportional line follower code with the proportional move straight code.  What similarities and differences do you see?</a:t>
            </a:r>
            <a:br>
              <a:rPr lang="en-US" dirty="0">
                <a:solidFill>
                  <a:srgbClr val="FF0000"/>
                </a:solidFill>
              </a:rPr>
            </a:br>
            <a:r>
              <a:rPr lang="en-US" dirty="0"/>
              <a:t>Ans. The code is almost the same.  The one difference is how the error is calculated.  The error is calculated using the gyro sensor.  The correction is identical.</a:t>
            </a:r>
          </a:p>
          <a:p>
            <a:pPr marL="457200" indent="-457200">
              <a:buFont typeface="+mj-lt"/>
              <a:buAutoNum type="arabicPeriod"/>
            </a:pPr>
            <a:r>
              <a:rPr lang="en-US" dirty="0">
                <a:solidFill>
                  <a:srgbClr val="FF0000"/>
                </a:solidFill>
              </a:rPr>
              <a:t>What if you wanted to travel at a particular angle (not just straight)? How would the code look different?</a:t>
            </a:r>
          </a:p>
          <a:p>
            <a:pPr marL="460375" lvl="1" indent="0">
              <a:buNone/>
            </a:pPr>
            <a:r>
              <a:rPr lang="en-US" dirty="0"/>
              <a:t>Ans. In Part 1 of the solution code, there is no subtraction block because we were just subtracting “0” since our target heading is moving straight. You would have to subtract your current angle from the target angle if you wanted to move at some other angle.</a:t>
            </a:r>
          </a:p>
          <a:p>
            <a:endParaRPr lang="en-US" dirty="0"/>
          </a:p>
        </p:txBody>
      </p:sp>
      <p:sp>
        <p:nvSpPr>
          <p:cNvPr id="4" name="Footer Placeholder 3"/>
          <p:cNvSpPr>
            <a:spLocks noGrp="1"/>
          </p:cNvSpPr>
          <p:nvPr>
            <p:ph type="ftr" sz="quarter" idx="11"/>
          </p:nvPr>
        </p:nvSpPr>
        <p:spPr/>
        <p:txBody>
          <a:bodyPr/>
          <a:lstStyle/>
          <a:p>
            <a:r>
              <a:rPr lang="en-US"/>
              <a:t>© 2020 EV3Lessons.com, Last edit 12/28/2019</a:t>
            </a:r>
            <a:endParaRPr lang="en-US" dirty="0"/>
          </a:p>
        </p:txBody>
      </p:sp>
      <p:sp>
        <p:nvSpPr>
          <p:cNvPr id="2" name="Title 1"/>
          <p:cNvSpPr>
            <a:spLocks noGrp="1"/>
          </p:cNvSpPr>
          <p:nvPr>
            <p:ph type="title"/>
          </p:nvPr>
        </p:nvSpPr>
        <p:spPr/>
        <p:txBody>
          <a:bodyPr/>
          <a:lstStyle/>
          <a:p>
            <a:r>
              <a:rPr lang="en-US" dirty="0"/>
              <a:t>Discussion Guide</a:t>
            </a:r>
          </a:p>
        </p:txBody>
      </p:sp>
      <p:sp>
        <p:nvSpPr>
          <p:cNvPr id="9" name="TextBox 8">
            <a:extLst>
              <a:ext uri="{FF2B5EF4-FFF2-40B4-BE49-F238E27FC236}">
                <a16:creationId xmlns:a16="http://schemas.microsoft.com/office/drawing/2014/main" id="{E586150B-43E2-9E49-B844-E36B3B641029}"/>
              </a:ext>
            </a:extLst>
          </p:cNvPr>
          <p:cNvSpPr txBox="1"/>
          <p:nvPr/>
        </p:nvSpPr>
        <p:spPr>
          <a:xfrm>
            <a:off x="6324600" y="6243514"/>
            <a:ext cx="2070538" cy="276999"/>
          </a:xfrm>
          <a:prstGeom prst="rect">
            <a:avLst/>
          </a:prstGeom>
          <a:noFill/>
        </p:spPr>
        <p:txBody>
          <a:bodyPr wrap="square" rtlCol="0">
            <a:spAutoFit/>
          </a:bodyPr>
          <a:lstStyle/>
          <a:p>
            <a:r>
              <a:rPr lang="en-US" sz="1200" dirty="0"/>
              <a:t>Target angle = 5 degrees</a:t>
            </a:r>
          </a:p>
        </p:txBody>
      </p:sp>
      <p:pic>
        <p:nvPicPr>
          <p:cNvPr id="5" name="Picture 4">
            <a:extLst>
              <a:ext uri="{FF2B5EF4-FFF2-40B4-BE49-F238E27FC236}">
                <a16:creationId xmlns:a16="http://schemas.microsoft.com/office/drawing/2014/main" id="{4FA7D2C4-11C9-2445-A641-267183D48552}"/>
              </a:ext>
            </a:extLst>
          </p:cNvPr>
          <p:cNvPicPr>
            <a:picLocks noChangeAspect="1"/>
          </p:cNvPicPr>
          <p:nvPr/>
        </p:nvPicPr>
        <p:blipFill>
          <a:blip r:embed="rId2"/>
          <a:stretch>
            <a:fillRect/>
          </a:stretch>
        </p:blipFill>
        <p:spPr>
          <a:xfrm>
            <a:off x="5549243" y="5508919"/>
            <a:ext cx="3111500" cy="723900"/>
          </a:xfrm>
          <a:prstGeom prst="rect">
            <a:avLst/>
          </a:prstGeom>
        </p:spPr>
      </p:pic>
    </p:spTree>
    <p:extLst>
      <p:ext uri="{BB962C8B-B14F-4D97-AF65-F5344CB8AC3E}">
        <p14:creationId xmlns:p14="http://schemas.microsoft.com/office/powerpoint/2010/main" val="1547944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a:t>This tutorial was created by Sanjay </a:t>
            </a:r>
            <a:r>
              <a:rPr lang="en-US" dirty="0" err="1"/>
              <a:t>Seshan</a:t>
            </a:r>
            <a:r>
              <a:rPr lang="en-US" dirty="0"/>
              <a:t> and Arvind </a:t>
            </a:r>
            <a:r>
              <a:rPr lang="en-US" dirty="0" err="1"/>
              <a:t>Seshan</a:t>
            </a:r>
            <a:r>
              <a:rPr lang="en-US" dirty="0"/>
              <a:t> </a:t>
            </a:r>
          </a:p>
          <a:p>
            <a:pPr lvl="1"/>
            <a:r>
              <a:rPr lang="en-US" dirty="0"/>
              <a:t>More lessons at www.ev3lessons.com</a:t>
            </a:r>
          </a:p>
        </p:txBody>
      </p:sp>
      <p:sp>
        <p:nvSpPr>
          <p:cNvPr id="4" name="Footer Placeholder 3"/>
          <p:cNvSpPr>
            <a:spLocks noGrp="1"/>
          </p:cNvSpPr>
          <p:nvPr>
            <p:ph type="ftr" sz="quarter" idx="11"/>
          </p:nvPr>
        </p:nvSpPr>
        <p:spPr/>
        <p:txBody>
          <a:bodyPr/>
          <a:lstStyle/>
          <a:p>
            <a:r>
              <a:rPr lang="en-US"/>
              <a:t>© 2020 EV3Lessons.com, Last edit 12/28/2019</a:t>
            </a:r>
          </a:p>
        </p:txBody>
      </p:sp>
      <p:sp>
        <p:nvSpPr>
          <p:cNvPr id="2" name="Title 1"/>
          <p:cNvSpPr>
            <a:spLocks noGrp="1"/>
          </p:cNvSpPr>
          <p:nvPr>
            <p:ph type="title"/>
          </p:nvPr>
        </p:nvSpPr>
        <p:spPr/>
        <p:txBody>
          <a:bodyPr/>
          <a:lstStyle/>
          <a:p>
            <a:r>
              <a:rPr lang="en-US"/>
              <a:t>Credits</a:t>
            </a:r>
            <a:endParaRPr lang="en-US" dirty="0"/>
          </a:p>
        </p:txBody>
      </p:sp>
      <p:sp>
        <p:nvSpPr>
          <p:cNvPr id="5" name="Rectangle 1"/>
          <p:cNvSpPr>
            <a:spLocks noChangeArrowheads="1"/>
          </p:cNvSpPr>
          <p:nvPr/>
        </p:nvSpPr>
        <p:spPr bwMode="auto">
          <a:xfrm>
            <a:off x="457199" y="5391957"/>
            <a:ext cx="7913347" cy="923330"/>
          </a:xfrm>
          <a:prstGeom prst="rect">
            <a:avLst/>
          </a:prstGeom>
          <a:solidFill>
            <a:srgbClr val="F5F5F5"/>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4374B7"/>
                </a:solidFill>
                <a:effectLst/>
                <a:latin typeface="Helvetica Neue"/>
              </a:rPr>
              <a:t>                         </a:t>
            </a:r>
            <a:br>
              <a:rPr kumimoji="0" lang="en-US" altLang="en-US" sz="1600" b="0" i="0" u="none" strike="noStrike" cap="none" normalizeH="0" baseline="0" dirty="0">
                <a:ln>
                  <a:noFill/>
                </a:ln>
                <a:solidFill>
                  <a:schemeClr val="tx1"/>
                </a:solidFill>
                <a:effectLst/>
              </a:rPr>
            </a:br>
            <a:r>
              <a:rPr kumimoji="0" lang="en-US" altLang="en-US" sz="2000" b="0" i="0" u="none" strike="noStrike" cap="none" normalizeH="0" baseline="0" dirty="0">
                <a:ln>
                  <a:noFill/>
                </a:ln>
                <a:solidFill>
                  <a:srgbClr val="000000"/>
                </a:solidFill>
                <a:effectLst/>
                <a:latin typeface="Helvetica Neue"/>
              </a:rPr>
              <a:t>This work is licensed under a </a:t>
            </a:r>
            <a:r>
              <a:rPr kumimoji="0" lang="en-US" altLang="en-US" sz="2000" b="0" i="0" u="none" strike="noStrike" cap="none" normalizeH="0" baseline="0" dirty="0">
                <a:ln>
                  <a:noFill/>
                </a:ln>
                <a:solidFill>
                  <a:srgbClr val="4374B7"/>
                </a:solidFill>
                <a:effectLst/>
                <a:latin typeface="Helvetica Neue"/>
                <a:hlinkClick r:id="rId3"/>
              </a:rPr>
              <a:t>Creative Commons Attribution-</a:t>
            </a:r>
            <a:r>
              <a:rPr kumimoji="0" lang="en-US" altLang="en-US" sz="2000" b="0" i="0" u="none" strike="noStrike" cap="none" normalizeH="0" baseline="0" dirty="0" err="1">
                <a:ln>
                  <a:noFill/>
                </a:ln>
                <a:solidFill>
                  <a:srgbClr val="4374B7"/>
                </a:solidFill>
                <a:effectLst/>
                <a:latin typeface="Helvetica Neue"/>
                <a:hlinkClick r:id="rId3"/>
              </a:rPr>
              <a:t>NonCommercial</a:t>
            </a:r>
            <a:r>
              <a:rPr kumimoji="0" lang="en-US" altLang="en-US" sz="2000" b="0" i="0" u="none" strike="noStrike" cap="none" normalizeH="0" baseline="0" dirty="0">
                <a:ln>
                  <a:noFill/>
                </a:ln>
                <a:solidFill>
                  <a:srgbClr val="4374B7"/>
                </a:solidFill>
                <a:effectLst/>
                <a:latin typeface="Helvetica Neue"/>
                <a:hlinkClick r:id="rId3"/>
              </a:rPr>
              <a:t>-</a:t>
            </a:r>
            <a:r>
              <a:rPr kumimoji="0" lang="en-US" altLang="en-US" sz="2000" b="0" i="0" u="none" strike="noStrike" cap="none" normalizeH="0" baseline="0" dirty="0" err="1">
                <a:ln>
                  <a:noFill/>
                </a:ln>
                <a:solidFill>
                  <a:srgbClr val="4374B7"/>
                </a:solidFill>
                <a:effectLst/>
                <a:latin typeface="Helvetica Neue"/>
                <a:hlinkClick r:id="rId3"/>
              </a:rPr>
              <a:t>ShareAlike</a:t>
            </a:r>
            <a:r>
              <a:rPr kumimoji="0" lang="en-US" altLang="en-US" sz="2000" b="0" i="0" u="none" strike="noStrike" cap="none" normalizeH="0" baseline="0" dirty="0">
                <a:ln>
                  <a:noFill/>
                </a:ln>
                <a:solidFill>
                  <a:srgbClr val="4374B7"/>
                </a:solidFill>
                <a:effectLst/>
                <a:latin typeface="Helvetica Neue"/>
                <a:hlinkClick r:id="rId3"/>
              </a:rPr>
              <a:t> 4.0 International License</a:t>
            </a:r>
            <a:r>
              <a:rPr kumimoji="0" lang="en-US" altLang="en-US" sz="2000" b="0" i="0" u="none" strike="noStrike" cap="none" normalizeH="0" baseline="0" dirty="0">
                <a:ln>
                  <a:noFill/>
                </a:ln>
                <a:solidFill>
                  <a:srgbClr val="000000"/>
                </a:solidFill>
                <a:effectLst/>
                <a:latin typeface="Helvetica Neue"/>
              </a:rPr>
              <a:t>.</a:t>
            </a:r>
            <a:r>
              <a:rPr kumimoji="0" lang="en-US" altLang="en-US" sz="16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rgbClr val="4374B7"/>
              </a:solidFill>
              <a:effectLst/>
              <a:latin typeface="Helvetica Neue"/>
            </a:endParaRPr>
          </a:p>
        </p:txBody>
      </p:sp>
      <p:pic>
        <p:nvPicPr>
          <p:cNvPr id="6"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2487" y="4312845"/>
            <a:ext cx="2161449" cy="76142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4261110021"/>
      </p:ext>
    </p:extLst>
  </p:cSld>
  <p:clrMapOvr>
    <a:masterClrMapping/>
  </p:clrMapOvr>
</p:sld>
</file>

<file path=ppt/theme/theme1.xml><?xml version="1.0" encoding="utf-8"?>
<a:theme xmlns:a="http://schemas.openxmlformats.org/drawingml/2006/main" name="advanced">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dvanced" id="{90896108-50DE-FE4A-B182-456CF756ABD8}" vid="{7A7CEA50-AD81-7D48-98DE-F95E5886FB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advanced</Template>
  <TotalTime>5104</TotalTime>
  <Words>716</Words>
  <Application>Microsoft Macintosh PowerPoint</Application>
  <PresentationFormat>On-screen Show (4:3)</PresentationFormat>
  <Paragraphs>64</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Helvetica Neue</vt:lpstr>
      <vt:lpstr>Wingdings</vt:lpstr>
      <vt:lpstr>advanced</vt:lpstr>
      <vt:lpstr>EV3 Classroom: Gyro Move Straight</vt:lpstr>
      <vt:lpstr>Lesson Objectives</vt:lpstr>
      <vt:lpstr>Tips For Success</vt:lpstr>
      <vt:lpstr>What is Gyro Move Straight?</vt:lpstr>
      <vt:lpstr>How it Works</vt:lpstr>
      <vt:lpstr>Pseudocode</vt:lpstr>
      <vt:lpstr>Solution: Gyro Move Straight</vt:lpstr>
      <vt:lpstr>Discussion Guide</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Proportional Control</dc:title>
  <dc:creator>Sanjay Seshan</dc:creator>
  <cp:lastModifiedBy>Srinivasan Seshan</cp:lastModifiedBy>
  <cp:revision>54</cp:revision>
  <dcterms:created xsi:type="dcterms:W3CDTF">2014-10-28T21:59:38Z</dcterms:created>
  <dcterms:modified xsi:type="dcterms:W3CDTF">2019-12-29T01:06:39Z</dcterms:modified>
</cp:coreProperties>
</file>