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5" r:id="rId3"/>
    <p:sldId id="321" r:id="rId4"/>
    <p:sldId id="288" r:id="rId5"/>
    <p:sldId id="280" r:id="rId6"/>
    <p:sldId id="323" r:id="rId7"/>
    <p:sldId id="327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26"/>
  </p:normalViewPr>
  <p:slideViewPr>
    <p:cSldViewPr snapToGrid="0" snapToObjects="1">
      <p:cViewPr varScale="1">
        <p:scale>
          <a:sx n="80" d="100"/>
          <a:sy n="80" d="100"/>
        </p:scale>
        <p:origin x="208" y="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23A0-3F40-7D47-9CA2-7357E3EB4277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ADVANCED EV3 PROGRAMMING LESSON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9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EDE-49F6-4449-A67D-422D76B1B148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039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E0AF-815E-A548-9C86-6B2EA3F7C8E1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668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F5F-646E-C84F-976E-6C81571406BE}" type="datetime1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D064-E5C2-D149-A4C0-880E3C0143C8}" type="datetime1">
              <a:rPr lang="en-US" smtClean="0"/>
              <a:t>12/27/19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88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526D-5695-A149-A558-DBA66030A95B}" type="datetime1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2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5CF5-B16F-6245-BA1F-1E4BD14CE5C4}" type="datetime1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4950-502F-A244-B194-FA474E73FBEE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12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F5D96FC0-B05F-D943-9AA2-2746F9D2CC41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673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4CAD-C5DB-734D-85B7-51029EEDA608}" type="datetime1">
              <a:rPr lang="en-US" smtClean="0"/>
              <a:t>12/27/19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54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7718800-9078-5C44-91DC-E4AFEAC24447}" type="datetime1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</p:sldLayoutIdLst>
  <p:hf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4.png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EV3 Classroom:</a:t>
            </a:r>
            <a:br>
              <a:rPr lang="en-US"/>
            </a:br>
            <a:r>
              <a:rPr lang="en-US"/>
              <a:t>Line </a:t>
            </a:r>
            <a:r>
              <a:rPr lang="en-US" dirty="0"/>
              <a:t>Followers: Basic to PID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A358E8A-A5E5-BA4B-AEF5-89452430F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51" y="4560307"/>
            <a:ext cx="1444298" cy="1444298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15A33A-A56E-DB48-A8C5-C5759EDE27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5" t="7277" r="2818" b="5432"/>
          <a:stretch/>
        </p:blipFill>
        <p:spPr>
          <a:xfrm>
            <a:off x="5294149" y="268395"/>
            <a:ext cx="3603295" cy="13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and compare different line followers</a:t>
            </a:r>
          </a:p>
          <a:p>
            <a:endParaRPr lang="en-US" dirty="0"/>
          </a:p>
          <a:p>
            <a:r>
              <a:rPr lang="en-US" dirty="0"/>
              <a:t>Prerequisites: Complete all Line Follower lessons on EV3Lessons.com, Calibration</a:t>
            </a:r>
          </a:p>
          <a:p>
            <a:r>
              <a:rPr lang="en-US"/>
              <a:t>Videos will not play in PDF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8 576">
            <a:hlinkClick r:id="" action="ppaction://media"/>
            <a:extLst>
              <a:ext uri="{FF2B5EF4-FFF2-40B4-BE49-F238E27FC236}">
                <a16:creationId xmlns:a16="http://schemas.microsoft.com/office/drawing/2014/main" id="{BBF41049-1EE2-45EC-83FB-628FA05515F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9698" y="4055649"/>
            <a:ext cx="4289659" cy="241237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BB9D3-0122-404B-815A-2B1808CA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325A5-23AC-544E-9984-5B8C0CBD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7F06B-B3BE-FB4C-A9B8-33E87108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Videos</a:t>
            </a:r>
          </a:p>
        </p:txBody>
      </p:sp>
      <p:pic>
        <p:nvPicPr>
          <p:cNvPr id="6" name="pid 576">
            <a:hlinkClick r:id="" action="ppaction://media"/>
            <a:extLst>
              <a:ext uri="{FF2B5EF4-FFF2-40B4-BE49-F238E27FC236}">
                <a16:creationId xmlns:a16="http://schemas.microsoft.com/office/drawing/2014/main" id="{B16ACFF7-6FA0-054E-B76D-F9FCA81C7B6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23440" y="4055650"/>
            <a:ext cx="4289330" cy="24123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5F035-664A-CA49-898F-689067842513}"/>
              </a:ext>
            </a:extLst>
          </p:cNvPr>
          <p:cNvSpPr txBox="1"/>
          <p:nvPr/>
        </p:nvSpPr>
        <p:spPr>
          <a:xfrm>
            <a:off x="917091" y="3763807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Proportional Follower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2161E-00ED-7043-82E1-F242FFA3AEA0}"/>
              </a:ext>
            </a:extLst>
          </p:cNvPr>
          <p:cNvSpPr txBox="1"/>
          <p:nvPr/>
        </p:nvSpPr>
        <p:spPr>
          <a:xfrm>
            <a:off x="5340669" y="3745200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PID Follower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52BC4F-42B2-0948-8F92-A6487096618B}"/>
              </a:ext>
            </a:extLst>
          </p:cNvPr>
          <p:cNvSpPr txBox="1"/>
          <p:nvPr/>
        </p:nvSpPr>
        <p:spPr>
          <a:xfrm>
            <a:off x="737030" y="1244252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Simple Line Follower</a:t>
            </a:r>
          </a:p>
        </p:txBody>
      </p:sp>
      <p:pic>
        <p:nvPicPr>
          <p:cNvPr id="10" name="IMG_0150.MOV">
            <a:hlinkClick r:id="" action="ppaction://media"/>
            <a:extLst>
              <a:ext uri="{FF2B5EF4-FFF2-40B4-BE49-F238E27FC236}">
                <a16:creationId xmlns:a16="http://schemas.microsoft.com/office/drawing/2014/main" id="{07003237-EA59-A847-AFC6-BD5E2DF9473B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6200000">
            <a:off x="1057465" y="685700"/>
            <a:ext cx="2214002" cy="3929535"/>
          </a:xfrm>
          <a:prstGeom prst="rect">
            <a:avLst/>
          </a:prstGeom>
        </p:spPr>
      </p:pic>
      <p:pic>
        <p:nvPicPr>
          <p:cNvPr id="12" name="IMG_0149.MOV">
            <a:hlinkClick r:id="" action="ppaction://media"/>
            <a:extLst>
              <a:ext uri="{FF2B5EF4-FFF2-40B4-BE49-F238E27FC236}">
                <a16:creationId xmlns:a16="http://schemas.microsoft.com/office/drawing/2014/main" id="{EF32496C-C131-CE4B-B352-79F006BED611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6200000">
            <a:off x="5811944" y="873442"/>
            <a:ext cx="2019046" cy="35835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EB039A-A3AF-EC43-80F6-AF38CB0C7262}"/>
              </a:ext>
            </a:extLst>
          </p:cNvPr>
          <p:cNvSpPr txBox="1"/>
          <p:nvPr/>
        </p:nvSpPr>
        <p:spPr>
          <a:xfrm>
            <a:off x="5228955" y="1286344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Simple Line Follower</a:t>
            </a:r>
          </a:p>
        </p:txBody>
      </p:sp>
    </p:spTree>
    <p:extLst>
      <p:ext uri="{BB962C8B-B14F-4D97-AF65-F5344CB8AC3E}">
        <p14:creationId xmlns:p14="http://schemas.microsoft.com/office/powerpoint/2010/main" val="266838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7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CALIBRATE:</a:t>
            </a:r>
          </a:p>
          <a:p>
            <a:pPr lvl="1"/>
            <a:r>
              <a:rPr lang="en-US" dirty="0"/>
              <a:t>The programs use the EV3 Color Sensor in Reflected Light mode</a:t>
            </a:r>
          </a:p>
          <a:p>
            <a:pPr lvl="1"/>
            <a:r>
              <a:rPr lang="en-US" dirty="0"/>
              <a:t>You will have to calibrate your sensors.</a:t>
            </a:r>
          </a:p>
          <a:p>
            <a:pPr lvl="1"/>
            <a:r>
              <a:rPr lang="en-US" dirty="0"/>
              <a:t>Please refer to Intermediate: Color Sensor Calibration Lesson</a:t>
            </a:r>
          </a:p>
          <a:p>
            <a:r>
              <a:rPr lang="en-US" dirty="0"/>
              <a:t>PORTS: </a:t>
            </a:r>
          </a:p>
          <a:p>
            <a:pPr lvl="1"/>
            <a:r>
              <a:rPr lang="en-US" dirty="0"/>
              <a:t>The Color Sensor is connected to Port 3.  </a:t>
            </a:r>
          </a:p>
          <a:p>
            <a:pPr lvl="1"/>
            <a:r>
              <a:rPr lang="en-US" dirty="0"/>
              <a:t>Please change this for your robot. </a:t>
            </a:r>
          </a:p>
          <a:p>
            <a:r>
              <a:rPr lang="en-US" dirty="0"/>
              <a:t>WHICH SIDE OF THE LINE:</a:t>
            </a:r>
          </a:p>
          <a:p>
            <a:pPr lvl="1"/>
            <a:r>
              <a:rPr lang="en-US" dirty="0"/>
              <a:t>Please take note of which side of the line the code is written for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About Our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9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 Follower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89944-2D57-DD4D-B0DB-EF49D7E11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2" y="1664638"/>
            <a:ext cx="5237194" cy="3644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861B83-2F9C-8F43-B218-6D25C9720C2B}"/>
              </a:ext>
            </a:extLst>
          </p:cNvPr>
          <p:cNvSpPr txBox="1"/>
          <p:nvPr/>
        </p:nvSpPr>
        <p:spPr>
          <a:xfrm>
            <a:off x="5459894" y="1685425"/>
            <a:ext cx="36841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/>
              <a:t>Most basic line follower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/>
              <a:t>Wiggles a lot due to sharp turns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/>
              <a:t>Good for rookie teams </a:t>
            </a:r>
            <a:r>
              <a:rPr lang="en-US" sz="1900" dirty="0">
                <a:sym typeface="Wingdings"/>
              </a:rPr>
              <a:t> need to know loops and switches</a:t>
            </a:r>
            <a:endParaRPr lang="en-US" sz="19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9B5D1B-3E64-A14E-ACD6-3E651BAED70B}"/>
              </a:ext>
            </a:extLst>
          </p:cNvPr>
          <p:cNvSpPr txBox="1">
            <a:spLocks/>
          </p:cNvSpPr>
          <p:nvPr/>
        </p:nvSpPr>
        <p:spPr>
          <a:xfrm>
            <a:off x="184770" y="1082965"/>
            <a:ext cx="3931920" cy="833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Simple Line Follower</a:t>
            </a:r>
          </a:p>
        </p:txBody>
      </p:sp>
    </p:spTree>
    <p:extLst>
      <p:ext uri="{BB962C8B-B14F-4D97-AF65-F5344CB8AC3E}">
        <p14:creationId xmlns:p14="http://schemas.microsoft.com/office/powerpoint/2010/main" val="126265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387E2A-CF00-ED46-A653-10F98D9C8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2" y="1518148"/>
            <a:ext cx="6716156" cy="304766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F35D7-2FD3-104E-B68F-A9AC3783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© 2020 EV3Lessons.com, Last edit 12/27/2019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1BBDB-A206-C846-955B-5C8B03D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z="1600" smtClean="0"/>
              <a:t>6</a:t>
            </a:fld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0C13BA-1E03-194F-913A-E629691B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Proportional Line Follower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A5BC0-3FAA-F048-AE36-CC1DF01B787A}"/>
              </a:ext>
            </a:extLst>
          </p:cNvPr>
          <p:cNvSpPr txBox="1"/>
          <p:nvPr/>
        </p:nvSpPr>
        <p:spPr>
          <a:xfrm>
            <a:off x="4788977" y="1388654"/>
            <a:ext cx="3766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Please refer to Proportional Control Lesson for more details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43F31854-1627-8441-B3D7-F449B2AAC72A}"/>
              </a:ext>
            </a:extLst>
          </p:cNvPr>
          <p:cNvSpPr txBox="1">
            <a:spLocks/>
          </p:cNvSpPr>
          <p:nvPr/>
        </p:nvSpPr>
        <p:spPr>
          <a:xfrm>
            <a:off x="199698" y="4761461"/>
            <a:ext cx="8540893" cy="15417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5750">
              <a:spcBef>
                <a:spcPts val="0"/>
              </a:spcBef>
              <a:buFont typeface="Arial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Uses the “P” in PID</a:t>
            </a:r>
          </a:p>
          <a:p>
            <a:pPr marL="0" indent="-285750">
              <a:spcBef>
                <a:spcPts val="0"/>
              </a:spcBef>
              <a:buFont typeface="Arial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Makes proportional turns</a:t>
            </a:r>
          </a:p>
          <a:p>
            <a:pPr marL="0" indent="-285750">
              <a:spcBef>
                <a:spcPts val="0"/>
              </a:spcBef>
              <a:buFont typeface="Arial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Works well on both straight and curved lines</a:t>
            </a:r>
          </a:p>
          <a:p>
            <a:pPr marL="0" indent="-285750">
              <a:spcBef>
                <a:spcPts val="0"/>
              </a:spcBef>
              <a:buFont typeface="Arial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Good for intermediate to advanced teams </a:t>
            </a:r>
            <a:r>
              <a:rPr lang="en-US" sz="2100" dirty="0">
                <a:solidFill>
                  <a:schemeClr val="tx1"/>
                </a:solidFill>
                <a:sym typeface="Wingdings"/>
              </a:rPr>
              <a:t> need to know math blocks and data wires</a:t>
            </a:r>
            <a:endParaRPr lang="en-US" sz="2100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8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07C45F-1BF3-3A47-BDFA-ED559354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8" y="1365167"/>
            <a:ext cx="4186502" cy="507186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73870-68F3-3842-AF03-CCBAA437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9668E-2C79-2744-A735-0934BD28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8D74F9-CFF5-B247-BE99-3959E6CA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57314-12E9-B44B-BC8D-549E346D660E}"/>
              </a:ext>
            </a:extLst>
          </p:cNvPr>
          <p:cNvSpPr txBox="1"/>
          <p:nvPr/>
        </p:nvSpPr>
        <p:spPr>
          <a:xfrm>
            <a:off x="4572000" y="1386467"/>
            <a:ext cx="435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Refer to PID lesson for more details</a:t>
            </a:r>
          </a:p>
        </p:txBody>
      </p:sp>
      <p:sp>
        <p:nvSpPr>
          <p:cNvPr id="30" name="Content Placeholder 13">
            <a:extLst>
              <a:ext uri="{FF2B5EF4-FFF2-40B4-BE49-F238E27FC236}">
                <a16:creationId xmlns:a16="http://schemas.microsoft.com/office/drawing/2014/main" id="{137EC178-ED17-E84D-9924-EE89D09D5330}"/>
              </a:ext>
            </a:extLst>
          </p:cNvPr>
          <p:cNvSpPr txBox="1">
            <a:spLocks/>
          </p:cNvSpPr>
          <p:nvPr/>
        </p:nvSpPr>
        <p:spPr>
          <a:xfrm>
            <a:off x="4571999" y="2140475"/>
            <a:ext cx="3931920" cy="2577050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900">
                <a:solidFill>
                  <a:schemeClr val="tx1"/>
                </a:solidFill>
              </a:rPr>
              <a:t>It is better than proportional control on a very curved line, as the robot adapts to the curviness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900">
                <a:solidFill>
                  <a:schemeClr val="tx1"/>
                </a:solidFill>
              </a:rPr>
              <a:t>However, for FIRST LEGO League, which mostly has straight lines, proportional control can be sufficient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5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/>
              <a:t>Seshan</a:t>
            </a:r>
            <a:r>
              <a:rPr lang="en-US"/>
              <a:t> </a:t>
            </a:r>
          </a:p>
          <a:p>
            <a:r>
              <a:rPr lang="en-US"/>
              <a:t>More </a:t>
            </a:r>
            <a:r>
              <a:rPr lang="en-US" dirty="0"/>
              <a:t>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3058</TotalTime>
  <Words>376</Words>
  <Application>Microsoft Macintosh PowerPoint</Application>
  <PresentationFormat>On-screen Show (4:3)</PresentationFormat>
  <Paragraphs>57</Paragraphs>
  <Slides>8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Neue</vt:lpstr>
      <vt:lpstr>Wingdings</vt:lpstr>
      <vt:lpstr>advanced</vt:lpstr>
      <vt:lpstr>EV3 Classroom: Line Followers: Basic to PID</vt:lpstr>
      <vt:lpstr>Lesson Objectives</vt:lpstr>
      <vt:lpstr>Watch Videos</vt:lpstr>
      <vt:lpstr>A Note About Our Solutions</vt:lpstr>
      <vt:lpstr>Simple Line Follower</vt:lpstr>
      <vt:lpstr>Proportional Line Follower</vt:lpstr>
      <vt:lpstr>PID Code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Followers: Basic to Proportional</dc:title>
  <dc:creator>Sanjay Seshan</dc:creator>
  <cp:lastModifiedBy>Srinivasan Seshan</cp:lastModifiedBy>
  <cp:revision>30</cp:revision>
  <cp:lastPrinted>2015-11-15T16:45:50Z</cp:lastPrinted>
  <dcterms:created xsi:type="dcterms:W3CDTF">2014-10-28T21:59:38Z</dcterms:created>
  <dcterms:modified xsi:type="dcterms:W3CDTF">2019-12-27T23:12:45Z</dcterms:modified>
</cp:coreProperties>
</file>