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3"/>
  </p:notesMasterIdLst>
  <p:handoutMasterIdLst>
    <p:handoutMasterId r:id="rId14"/>
  </p:handoutMasterIdLst>
  <p:sldIdLst>
    <p:sldId id="258" r:id="rId2"/>
    <p:sldId id="275" r:id="rId3"/>
    <p:sldId id="294" r:id="rId4"/>
    <p:sldId id="295" r:id="rId5"/>
    <p:sldId id="296" r:id="rId6"/>
    <p:sldId id="297" r:id="rId7"/>
    <p:sldId id="322" r:id="rId8"/>
    <p:sldId id="316" r:id="rId9"/>
    <p:sldId id="323" r:id="rId10"/>
    <p:sldId id="321"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626"/>
  </p:normalViewPr>
  <p:slideViewPr>
    <p:cSldViewPr snapToGrid="0" snapToObjects="1">
      <p:cViewPr varScale="1">
        <p:scale>
          <a:sx n="105" d="100"/>
          <a:sy n="105" d="100"/>
        </p:scale>
        <p:origin x="192"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12/27/19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12/27/19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BE38AD-3224-E642-BF56-F5FDC2B0CE4B}" type="datetime1">
              <a:rPr lang="en-US" smtClean="0"/>
              <a:t>12/27/19</a:t>
            </a:fld>
            <a:endParaRPr lang="en-US"/>
          </a:p>
        </p:txBody>
      </p:sp>
      <p:sp>
        <p:nvSpPr>
          <p:cNvPr id="5" name="Footer Placeholder 4"/>
          <p:cNvSpPr>
            <a:spLocks noGrp="1"/>
          </p:cNvSpPr>
          <p:nvPr>
            <p:ph type="ftr" sz="quarter" idx="11"/>
          </p:nvPr>
        </p:nvSpPr>
        <p:spPr/>
        <p:txBody>
          <a:bodyPr/>
          <a:lstStyle/>
          <a:p>
            <a:r>
              <a:rPr lang="en-US"/>
              <a:t>© 2020 EV3Lessons.com, Last edit 12/27/2019</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1" y="-1"/>
            <a:ext cx="9144000" cy="1920240"/>
          </a:xfrm>
          <a:prstGeom prst="rect">
            <a:avLst/>
          </a:prstGeom>
          <a:solidFill>
            <a:schemeClr val="bg2">
              <a:lumMod val="2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tx1">
                  <a:lumMod val="85000"/>
                  <a:lumOff val="15000"/>
                </a:schemeClr>
              </a:solidFill>
              <a:latin typeface="+mj-lt"/>
              <a:ea typeface="+mj-ea"/>
              <a:cs typeface="+mj-cs"/>
            </a:endParaRPr>
          </a:p>
        </p:txBody>
      </p:sp>
      <p:grpSp>
        <p:nvGrpSpPr>
          <p:cNvPr id="8" name="Group 16"/>
          <p:cNvGrpSpPr/>
          <p:nvPr/>
        </p:nvGrpSpPr>
        <p:grpSpPr>
          <a:xfrm>
            <a:off x="0" y="1920240"/>
            <a:ext cx="9144000"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57200" y="2855890"/>
            <a:ext cx="8229600" cy="1088136"/>
          </a:xfrm>
          <a:noFill/>
        </p:spPr>
        <p:txBody>
          <a:bodyPr vert="horz" lIns="91440" tIns="45720" rIns="91440" bIns="45720" rtlCol="0" anchor="b" anchorCtr="0">
            <a:normAutofit/>
          </a:bodyPr>
          <a:lstStyle>
            <a:lvl1pPr marL="0" algn="ctr" defTabSz="914400" rtl="0" eaLnBrk="1" latinLnBrk="0" hangingPunct="1">
              <a:lnSpc>
                <a:spcPts val="4600"/>
              </a:lnSpc>
              <a:spcBef>
                <a:spcPct val="0"/>
              </a:spcBef>
              <a:buNone/>
              <a:defRPr sz="4000" kern="1200" baseline="0">
                <a:solidFill>
                  <a:schemeClr val="tx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457200" y="4075497"/>
            <a:ext cx="8229600" cy="484632"/>
          </a:xfrm>
        </p:spPr>
        <p:txBody>
          <a:bodyPr vert="horz" lIns="91440" tIns="45720" rIns="91440" bIns="45720" rtlCol="0">
            <a:normAutofit/>
          </a:bodyPr>
          <a:lstStyle>
            <a:lvl1pPr marL="0" indent="0" algn="ctr"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Rectangle 12"/>
          <p:cNvSpPr/>
          <p:nvPr/>
        </p:nvSpPr>
        <p:spPr>
          <a:xfrm>
            <a:off x="284163" y="6227064"/>
            <a:ext cx="8574087"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xtBox 13"/>
          <p:cNvSpPr txBox="1"/>
          <p:nvPr/>
        </p:nvSpPr>
        <p:spPr>
          <a:xfrm>
            <a:off x="329321" y="365291"/>
            <a:ext cx="5046247" cy="1200329"/>
          </a:xfrm>
          <a:prstGeom prst="rect">
            <a:avLst/>
          </a:prstGeom>
          <a:noFill/>
        </p:spPr>
        <p:txBody>
          <a:bodyPr wrap="square" rtlCol="0">
            <a:spAutoFit/>
          </a:bodyPr>
          <a:lstStyle/>
          <a:p>
            <a:r>
              <a:rPr lang="en-US" sz="3600" dirty="0">
                <a:solidFill>
                  <a:schemeClr val="bg1"/>
                </a:solidFill>
              </a:rPr>
              <a:t>ADVANCED EV3 PROGRAMMING LESSON</a:t>
            </a:r>
          </a:p>
        </p:txBody>
      </p:sp>
      <p:cxnSp>
        <p:nvCxnSpPr>
          <p:cNvPr id="17" name="Straight Connector 16"/>
          <p:cNvCxnSpPr/>
          <p:nvPr/>
        </p:nvCxnSpPr>
        <p:spPr>
          <a:xfrm>
            <a:off x="457200" y="4012165"/>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99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66823B-C5C3-3348-857D-1380B98F4D0B}" type="datetime1">
              <a:rPr lang="en-US" smtClean="0"/>
              <a:t>12/27/19</a:t>
            </a:fld>
            <a:endParaRPr lang="en-US"/>
          </a:p>
        </p:txBody>
      </p:sp>
      <p:sp>
        <p:nvSpPr>
          <p:cNvPr id="5" name="Footer Placeholder 4"/>
          <p:cNvSpPr>
            <a:spLocks noGrp="1"/>
          </p:cNvSpPr>
          <p:nvPr>
            <p:ph type="ftr" sz="quarter" idx="11"/>
          </p:nvPr>
        </p:nvSpPr>
        <p:spPr/>
        <p:txBody>
          <a:bodyPr/>
          <a:lstStyle/>
          <a:p>
            <a:r>
              <a:rPr lang="en-US"/>
              <a:t>© 2020 EV3Lessons.com, Last edit 12/27/2019</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a:t>Click to edit Master title style</a:t>
            </a:r>
            <a:endParaRPr/>
          </a:p>
        </p:txBody>
      </p:sp>
    </p:spTree>
    <p:extLst>
      <p:ext uri="{BB962C8B-B14F-4D97-AF65-F5344CB8AC3E}">
        <p14:creationId xmlns:p14="http://schemas.microsoft.com/office/powerpoint/2010/main" val="169039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A85163F-D250-C345-AB7B-84E75A4B6D76}" type="datetime1">
              <a:rPr lang="en-US" smtClean="0"/>
              <a:t>12/27/19</a:t>
            </a:fld>
            <a:endParaRPr lang="en-US"/>
          </a:p>
        </p:txBody>
      </p:sp>
      <p:sp>
        <p:nvSpPr>
          <p:cNvPr id="5" name="Footer Placeholder 4"/>
          <p:cNvSpPr>
            <a:spLocks noGrp="1"/>
          </p:cNvSpPr>
          <p:nvPr>
            <p:ph type="ftr" sz="quarter" idx="11"/>
          </p:nvPr>
        </p:nvSpPr>
        <p:spPr/>
        <p:txBody>
          <a:bodyPr/>
          <a:lstStyle/>
          <a:p>
            <a:r>
              <a:rPr lang="en-US"/>
              <a:t>© 2020 EV3Lessons.com, Last edit 12/27/2019</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12" name="Group 11"/>
          <p:cNvGrpSpPr/>
          <p:nvPr/>
        </p:nvGrpSpPr>
        <p:grpSpPr>
          <a:xfrm>
            <a:off x="0" y="1188720"/>
            <a:ext cx="9144000" cy="137411"/>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668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9"/>
          <p:cNvSpPr>
            <a:spLocks noGrp="1"/>
          </p:cNvSpPr>
          <p:nvPr>
            <p:ph type="title"/>
          </p:nvPr>
        </p:nvSpPr>
        <p:spPr>
          <a:xfrm>
            <a:off x="0" y="5075171"/>
            <a:ext cx="9143999" cy="1782829"/>
          </a:xfrm>
        </p:spPr>
        <p:txBody>
          <a:bodyPr/>
          <a:lstStyle/>
          <a:p>
            <a:r>
              <a:rPr lang="en-US"/>
              <a:t>Click to edit Master title style</a:t>
            </a:r>
          </a:p>
        </p:txBody>
      </p:sp>
      <p:grpSp>
        <p:nvGrpSpPr>
          <p:cNvPr id="15" name="Group 14"/>
          <p:cNvGrpSpPr/>
          <p:nvPr/>
        </p:nvGrpSpPr>
        <p:grpSpPr>
          <a:xfrm>
            <a:off x="0" y="4937760"/>
            <a:ext cx="9144000" cy="137411"/>
            <a:chOff x="284163" y="1577847"/>
            <a:chExt cx="8576373" cy="137411"/>
          </a:xfrm>
        </p:grpSpPr>
        <p:sp>
          <p:nvSpPr>
            <p:cNvPr id="16" name="Rectangle 15"/>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EAF5553A-C7D4-1348-9F3E-713CF0D2859A}" type="datetime1">
              <a:rPr lang="en-US" smtClean="0"/>
              <a:t>12/27/19</a:t>
            </a:fld>
            <a:endParaRPr lang="en-US" dirty="0"/>
          </a:p>
        </p:txBody>
      </p:sp>
      <p:sp>
        <p:nvSpPr>
          <p:cNvPr id="5" name="Footer Placeholder 4"/>
          <p:cNvSpPr>
            <a:spLocks noGrp="1"/>
          </p:cNvSpPr>
          <p:nvPr>
            <p:ph type="ftr" sz="quarter" idx="11"/>
          </p:nvPr>
        </p:nvSpPr>
        <p:spPr/>
        <p:txBody>
          <a:bodyPr/>
          <a:lstStyle/>
          <a:p>
            <a:r>
              <a:rPr lang="en-US"/>
              <a:t>© 2020 EV3Lessons.com, Last edit 12/27/2019</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2A7F7-08BF-4252-8141-63FB96055BBB}" type="slidenum">
              <a:rPr lang="en-US" smtClean="0"/>
              <a:t>‹#›</a:t>
            </a:fld>
            <a:endParaRPr lang="en-US"/>
          </a:p>
        </p:txBody>
      </p:sp>
    </p:spTree>
    <p:extLst>
      <p:ext uri="{BB962C8B-B14F-4D97-AF65-F5344CB8AC3E}">
        <p14:creationId xmlns:p14="http://schemas.microsoft.com/office/powerpoint/2010/main" val="76997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grpSp>
        <p:nvGrpSpPr>
          <p:cNvPr id="17" name="Group 16"/>
          <p:cNvGrpSpPr/>
          <p:nvPr/>
        </p:nvGrpSpPr>
        <p:grpSpPr>
          <a:xfrm>
            <a:off x="0" y="1188720"/>
            <a:ext cx="9144000" cy="137411"/>
            <a:chOff x="284163" y="1577847"/>
            <a:chExt cx="8576373" cy="137411"/>
          </a:xfrm>
        </p:grpSpPr>
        <p:sp>
          <p:nvSpPr>
            <p:cNvPr id="18" name="Rectangle 17"/>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ED0F671-7C82-4445-93E0-7C45FBB92E2E}" type="datetime1">
              <a:rPr lang="en-US" smtClean="0"/>
              <a:t>12/27/19</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1" name="Rectangle 1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98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grpSp>
        <p:nvGrpSpPr>
          <p:cNvPr id="20" name="Group 19"/>
          <p:cNvGrpSpPr/>
          <p:nvPr/>
        </p:nvGrpSpPr>
        <p:grpSpPr>
          <a:xfrm>
            <a:off x="0" y="1188720"/>
            <a:ext cx="9144000" cy="137411"/>
            <a:chOff x="284163" y="1577847"/>
            <a:chExt cx="8576373" cy="137411"/>
          </a:xfrm>
        </p:grpSpPr>
        <p:sp>
          <p:nvSpPr>
            <p:cNvPr id="21" name="Rectangle 2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F1B9124-8841-B744-B5C6-AB2045E21DDE}" type="datetime1">
              <a:rPr lang="en-US" smtClean="0"/>
              <a:t>12/27/19</a:t>
            </a:fld>
            <a:endParaRPr lang="en-US"/>
          </a:p>
        </p:txBody>
      </p:sp>
      <p:sp>
        <p:nvSpPr>
          <p:cNvPr id="8" name="Footer Placeholder 7"/>
          <p:cNvSpPr>
            <a:spLocks noGrp="1"/>
          </p:cNvSpPr>
          <p:nvPr>
            <p:ph type="ftr" sz="quarter" idx="11"/>
          </p:nvPr>
        </p:nvSpPr>
        <p:spPr/>
        <p:txBody>
          <a:bodyPr/>
          <a:lstStyle/>
          <a:p>
            <a:r>
              <a:rPr lang="en-US"/>
              <a:t>© 2020 EV3Lessons.com, Last edit 12/27/2019</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8127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grpSp>
        <p:nvGrpSpPr>
          <p:cNvPr id="16" name="Group 15"/>
          <p:cNvGrpSpPr/>
          <p:nvPr/>
        </p:nvGrpSpPr>
        <p:grpSpPr>
          <a:xfrm>
            <a:off x="0" y="1188720"/>
            <a:ext cx="9144000" cy="137411"/>
            <a:chOff x="284163" y="1577847"/>
            <a:chExt cx="8576373" cy="137411"/>
          </a:xfrm>
        </p:grpSpPr>
        <p:sp>
          <p:nvSpPr>
            <p:cNvPr id="17" name="Rectangle 16"/>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Date Placeholder 2"/>
          <p:cNvSpPr>
            <a:spLocks noGrp="1"/>
          </p:cNvSpPr>
          <p:nvPr>
            <p:ph type="dt" sz="half" idx="10"/>
          </p:nvPr>
        </p:nvSpPr>
        <p:spPr/>
        <p:txBody>
          <a:bodyPr/>
          <a:lstStyle/>
          <a:p>
            <a:fld id="{24842E90-A949-5F44-A52E-562B5AD34EBF}" type="datetime1">
              <a:rPr lang="en-US" smtClean="0"/>
              <a:t>12/27/19</a:t>
            </a:fld>
            <a:endParaRPr lang="en-US"/>
          </a:p>
        </p:txBody>
      </p:sp>
      <p:sp>
        <p:nvSpPr>
          <p:cNvPr id="4" name="Footer Placeholder 3"/>
          <p:cNvSpPr>
            <a:spLocks noGrp="1"/>
          </p:cNvSpPr>
          <p:nvPr>
            <p:ph type="ftr" sz="quarter" idx="11"/>
          </p:nvPr>
        </p:nvSpPr>
        <p:spPr/>
        <p:txBody>
          <a:bodyPr/>
          <a:lstStyle/>
          <a:p>
            <a:r>
              <a:rPr lang="en-US"/>
              <a:t>© 2020 EV3Lessons.com, Last edit 12/27/2019</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50193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0" y="1188720"/>
            <a:ext cx="9144000" cy="137411"/>
            <a:chOff x="284163" y="1577847"/>
            <a:chExt cx="8576373" cy="137411"/>
          </a:xfrm>
        </p:grpSpPr>
        <p:sp>
          <p:nvSpPr>
            <p:cNvPr id="14" name="Rectangle 13"/>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5F63EC4-95DA-1A44-88B2-6A9F0B9BDE8D}" type="datetime1">
              <a:rPr lang="en-US" smtClean="0"/>
              <a:t>12/27/19</a:t>
            </a:fld>
            <a:endParaRPr lang="en-US"/>
          </a:p>
        </p:txBody>
      </p:sp>
      <p:sp>
        <p:nvSpPr>
          <p:cNvPr id="5" name="Footer Placeholder 4"/>
          <p:cNvSpPr>
            <a:spLocks noGrp="1"/>
          </p:cNvSpPr>
          <p:nvPr>
            <p:ph type="ftr" sz="quarter" idx="11"/>
          </p:nvPr>
        </p:nvSpPr>
        <p:spPr/>
        <p:txBody>
          <a:bodyPr/>
          <a:lstStyle/>
          <a:p>
            <a:r>
              <a:rPr lang="en-US"/>
              <a:t>© 2020 EV3Lessons.com, Last edit 12/27/2019</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17" name="Title 1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12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6" name="Title 15"/>
          <p:cNvSpPr>
            <a:spLocks noGrp="1"/>
          </p:cNvSpPr>
          <p:nvPr>
            <p:ph type="title"/>
          </p:nvPr>
        </p:nvSpPr>
        <p:spPr>
          <a:xfrm rot="5400000">
            <a:off x="5257800" y="2965449"/>
            <a:ext cx="6858000" cy="914400"/>
          </a:xfrm>
        </p:spPr>
        <p:txBody>
          <a:bodyPr>
            <a:normAutofit/>
          </a:bodyPr>
          <a:lstStyle>
            <a:lvl1pPr algn="ctr">
              <a:defRPr sz="3600"/>
            </a:lvl1pPr>
          </a:lstStyle>
          <a:p>
            <a:r>
              <a:rPr lang="en-US"/>
              <a:t>Click to edit Master title style</a:t>
            </a: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3679924" y="6437032"/>
            <a:ext cx="2133600" cy="365125"/>
          </a:xfrm>
        </p:spPr>
        <p:txBody>
          <a:bodyPr/>
          <a:lstStyle/>
          <a:p>
            <a:fld id="{E1A80AEF-0399-4A4B-B712-0D3CD4E77C2A}" type="datetime1">
              <a:rPr lang="en-US" smtClean="0"/>
              <a:t>12/27/19</a:t>
            </a:fld>
            <a:endParaRPr lang="en-US"/>
          </a:p>
        </p:txBody>
      </p:sp>
      <p:sp>
        <p:nvSpPr>
          <p:cNvPr id="5" name="Footer Placeholder 4"/>
          <p:cNvSpPr>
            <a:spLocks noGrp="1"/>
          </p:cNvSpPr>
          <p:nvPr>
            <p:ph type="ftr" sz="quarter" idx="11"/>
          </p:nvPr>
        </p:nvSpPr>
        <p:spPr/>
        <p:txBody>
          <a:bodyPr/>
          <a:lstStyle/>
          <a:p>
            <a:r>
              <a:rPr lang="en-US"/>
              <a:t>© 2020 EV3Lessons.com, Last edit 12/27/2019</a:t>
            </a:r>
          </a:p>
        </p:txBody>
      </p:sp>
      <p:sp>
        <p:nvSpPr>
          <p:cNvPr id="6" name="Slide Number Placeholder 5"/>
          <p:cNvSpPr>
            <a:spLocks noGrp="1"/>
          </p:cNvSpPr>
          <p:nvPr>
            <p:ph type="sldNum" sz="quarter" idx="12"/>
          </p:nvPr>
        </p:nvSpPr>
        <p:spPr>
          <a:xfrm>
            <a:off x="7477031" y="6439714"/>
            <a:ext cx="630621" cy="359760"/>
          </a:xfrm>
        </p:spPr>
        <p:txBody>
          <a:bodyPr/>
          <a:lstStyle/>
          <a:p>
            <a:fld id="{4382A7F7-08BF-4252-8141-63FB96055BBB}" type="slidenum">
              <a:rPr lang="en-US" smtClean="0"/>
              <a:t>‹#›</a:t>
            </a:fld>
            <a:endParaRPr lang="en-US"/>
          </a:p>
        </p:txBody>
      </p:sp>
      <p:grpSp>
        <p:nvGrpSpPr>
          <p:cNvPr id="12" name="Group 11"/>
          <p:cNvGrpSpPr/>
          <p:nvPr/>
        </p:nvGrpSpPr>
        <p:grpSpPr>
          <a:xfrm rot="5400000">
            <a:off x="4753323" y="3358675"/>
            <a:ext cx="6861177" cy="137475"/>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83673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E52099-EDDE-A143-975E-847C4643E6BD}" type="datetime1">
              <a:rPr lang="en-US" smtClean="0"/>
              <a:t>12/27/19</a:t>
            </a:fld>
            <a:endParaRPr lang="en-US" dirty="0"/>
          </a:p>
        </p:txBody>
      </p:sp>
      <p:sp>
        <p:nvSpPr>
          <p:cNvPr id="4" name="Footer Placeholder 3"/>
          <p:cNvSpPr>
            <a:spLocks noGrp="1"/>
          </p:cNvSpPr>
          <p:nvPr>
            <p:ph type="ftr" sz="quarter" idx="11"/>
          </p:nvPr>
        </p:nvSpPr>
        <p:spPr/>
        <p:txBody>
          <a:bodyPr/>
          <a:lstStyle/>
          <a:p>
            <a:r>
              <a:rPr lang="en-US"/>
              <a:t>© 2020 EV3Lessons.com, Last edit 12/27/2019</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
        <p:nvSpPr>
          <p:cNvPr id="7" name="Text Placeholder 6"/>
          <p:cNvSpPr>
            <a:spLocks noGrp="1"/>
          </p:cNvSpPr>
          <p:nvPr>
            <p:ph type="body" sz="quarter" idx="13"/>
          </p:nvPr>
        </p:nvSpPr>
        <p:spPr>
          <a:xfrm>
            <a:off x="199698" y="1554163"/>
            <a:ext cx="8737927" cy="474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54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163" y="1818870"/>
            <a:ext cx="8574087" cy="4307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784041" y="6434349"/>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942AD35E-500E-1A49-BB25-12B2F8E5C5E8}" type="datetime1">
              <a:rPr lang="en-US" smtClean="0"/>
              <a:t>12/27/19</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a:t>© 2020 EV3Lessons.com, Last edit 12/27/2019</a:t>
            </a:r>
            <a:endParaRPr lang="en-US" dirty="0"/>
          </a:p>
        </p:txBody>
      </p:sp>
      <p:sp>
        <p:nvSpPr>
          <p:cNvPr id="2" name="Title Placeholder 1"/>
          <p:cNvSpPr>
            <a:spLocks noGrp="1"/>
          </p:cNvSpPr>
          <p:nvPr>
            <p:ph type="title"/>
          </p:nvPr>
        </p:nvSpPr>
        <p:spPr>
          <a:xfrm>
            <a:off x="0" y="0"/>
            <a:ext cx="9143999" cy="1188720"/>
          </a:xfrm>
          <a:prstGeom prst="rect">
            <a:avLst/>
          </a:prstGeom>
          <a:solidFill>
            <a:schemeClr val="bg2">
              <a:lumMod val="25000"/>
            </a:schemeClr>
          </a:solidFill>
        </p:spPr>
        <p:txBody>
          <a:bodyPr vert="horz" lIns="91440" tIns="45720" rIns="91440" bIns="45720" rtlCol="0" anchor="ctr">
            <a:normAutofit/>
          </a:bodyPr>
          <a:lstStyle/>
          <a:p>
            <a:r>
              <a:rPr lang="en-US"/>
              <a:t>Click to edit Master title style</a:t>
            </a:r>
            <a:endParaRPr dirty="0"/>
          </a:p>
        </p:txBody>
      </p:sp>
      <p:sp>
        <p:nvSpPr>
          <p:cNvPr id="6" name="Slide Number Placeholder 5"/>
          <p:cNvSpPr>
            <a:spLocks noGrp="1"/>
          </p:cNvSpPr>
          <p:nvPr>
            <p:ph type="sldNum" sz="quarter" idx="4"/>
          </p:nvPr>
        </p:nvSpPr>
        <p:spPr>
          <a:xfrm>
            <a:off x="8297915" y="6439714"/>
            <a:ext cx="630621" cy="359760"/>
          </a:xfrm>
          <a:prstGeom prst="rect">
            <a:avLst/>
          </a:prstGeom>
          <a:ln>
            <a:noFill/>
          </a:ln>
        </p:spPr>
        <p:txBody>
          <a:bodyPr vert="horz" lIns="91440" tIns="45720" rIns="91440" bIns="45720" rtlCol="0" anchor="ctr"/>
          <a:lstStyle>
            <a:lvl1pPr algn="r">
              <a:defRPr sz="1400" b="1">
                <a:solidFill>
                  <a:schemeClr val="tx1"/>
                </a:solidFill>
              </a:defRPr>
            </a:lvl1pPr>
          </a:lstStyle>
          <a:p>
            <a:fld id="{4382A7F7-08BF-4252-8141-63FB96055BBB}" type="slidenum">
              <a:rPr lang="en-US" smtClean="0"/>
              <a:t>‹#›</a:t>
            </a:fld>
            <a:endParaRPr lang="en-US"/>
          </a:p>
        </p:txBody>
      </p:sp>
    </p:spTree>
    <p:extLst>
      <p:ext uri="{BB962C8B-B14F-4D97-AF65-F5344CB8AC3E}">
        <p14:creationId xmlns:p14="http://schemas.microsoft.com/office/powerpoint/2010/main" val="102483071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hf sldNum="0" hdr="0" dt="0"/>
  <p:txStyles>
    <p:titleStyle>
      <a:lvl1pPr marL="231775" indent="3175" algn="l" defTabSz="914400" rtl="0" eaLnBrk="1" latinLnBrk="0" hangingPunct="1">
        <a:spcBef>
          <a:spcPct val="0"/>
        </a:spcBef>
        <a:buNone/>
        <a:tabLst/>
        <a:defRPr sz="4200" kern="1200">
          <a:solidFill>
            <a:schemeClr val="bg1"/>
          </a:solidFill>
          <a:latin typeface="Calibri" charset="0"/>
          <a:ea typeface="Calibri" charset="0"/>
          <a:cs typeface="Calibri" charset="0"/>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EV3 Classroom:</a:t>
            </a:r>
            <a:br>
              <a:rPr lang="en-US"/>
            </a:br>
            <a:r>
              <a:rPr lang="en-US"/>
              <a:t>Proportional </a:t>
            </a:r>
            <a:r>
              <a:rPr lang="en-US" dirty="0"/>
              <a:t>Line Follower</a:t>
            </a:r>
          </a:p>
        </p:txBody>
      </p:sp>
      <p:sp>
        <p:nvSpPr>
          <p:cNvPr id="13" name="Subtitle 12"/>
          <p:cNvSpPr>
            <a:spLocks noGrp="1"/>
          </p:cNvSpPr>
          <p:nvPr>
            <p:ph type="subTitle" idx="1"/>
          </p:nvPr>
        </p:nvSpPr>
        <p:spPr/>
        <p:txBody>
          <a:bodyPr/>
          <a:lstStyle/>
          <a:p>
            <a:r>
              <a:rPr lang="en-US" dirty="0"/>
              <a:t>By Sanjay and Arvind </a:t>
            </a:r>
            <a:r>
              <a:rPr lang="en-US" dirty="0" err="1"/>
              <a:t>Seshan</a:t>
            </a:r>
            <a:endParaRPr lang="en-US" dirty="0"/>
          </a:p>
        </p:txBody>
      </p:sp>
      <p:pic>
        <p:nvPicPr>
          <p:cNvPr id="5" name="Picture 4" descr="A close up of a sign&#10;&#10;Description automatically generated">
            <a:extLst>
              <a:ext uri="{FF2B5EF4-FFF2-40B4-BE49-F238E27FC236}">
                <a16:creationId xmlns:a16="http://schemas.microsoft.com/office/drawing/2014/main" id="{9B650751-DF9B-5244-ABAC-AB1C7A99B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851" y="4560307"/>
            <a:ext cx="1444298" cy="144429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7BF44BA-D01F-1F4D-964A-3969DA6655E8}"/>
              </a:ext>
            </a:extLst>
          </p:cNvPr>
          <p:cNvPicPr>
            <a:picLocks noChangeAspect="1"/>
          </p:cNvPicPr>
          <p:nvPr/>
        </p:nvPicPr>
        <p:blipFill rotWithShape="1">
          <a:blip r:embed="rId4"/>
          <a:srcRect l="2055" t="7277" r="2818" b="5432"/>
          <a:stretch/>
        </p:blipFill>
        <p:spPr>
          <a:xfrm>
            <a:off x="5294149" y="268395"/>
            <a:ext cx="3603295" cy="1385142"/>
          </a:xfrm>
          <a:prstGeom prst="rect">
            <a:avLst/>
          </a:prstGeom>
        </p:spPr>
      </p:pic>
    </p:spTree>
    <p:extLst>
      <p:ext uri="{BB962C8B-B14F-4D97-AF65-F5344CB8AC3E}">
        <p14:creationId xmlns:p14="http://schemas.microsoft.com/office/powerpoint/2010/main" val="364842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F06B-B3BE-FB4C-A9B8-33E87108FC68}"/>
              </a:ext>
            </a:extLst>
          </p:cNvPr>
          <p:cNvSpPr>
            <a:spLocks noGrp="1"/>
          </p:cNvSpPr>
          <p:nvPr>
            <p:ph type="title"/>
          </p:nvPr>
        </p:nvSpPr>
        <p:spPr/>
        <p:txBody>
          <a:bodyPr/>
          <a:lstStyle/>
          <a:p>
            <a:r>
              <a:rPr lang="en-US" dirty="0"/>
              <a:t>Proportional Control (0.8 Constant)</a:t>
            </a:r>
          </a:p>
        </p:txBody>
      </p:sp>
      <p:sp>
        <p:nvSpPr>
          <p:cNvPr id="4" name="Footer Placeholder 3">
            <a:extLst>
              <a:ext uri="{FF2B5EF4-FFF2-40B4-BE49-F238E27FC236}">
                <a16:creationId xmlns:a16="http://schemas.microsoft.com/office/drawing/2014/main" id="{425BB9D3-0122-404B-815A-2B1808CABF1A}"/>
              </a:ext>
            </a:extLst>
          </p:cNvPr>
          <p:cNvSpPr>
            <a:spLocks noGrp="1"/>
          </p:cNvSpPr>
          <p:nvPr>
            <p:ph type="ftr" sz="quarter" idx="11"/>
          </p:nvPr>
        </p:nvSpPr>
        <p:spPr/>
        <p:txBody>
          <a:bodyPr/>
          <a:lstStyle/>
          <a:p>
            <a:r>
              <a:rPr lang="en-US"/>
              <a:t>© 2020 EV3Lessons.com, Last edit 12/27/2019</a:t>
            </a:r>
          </a:p>
        </p:txBody>
      </p:sp>
      <p:pic>
        <p:nvPicPr>
          <p:cNvPr id="11" name="p8 576">
            <a:hlinkClick r:id="" action="ppaction://media"/>
            <a:extLst>
              <a:ext uri="{FF2B5EF4-FFF2-40B4-BE49-F238E27FC236}">
                <a16:creationId xmlns:a16="http://schemas.microsoft.com/office/drawing/2014/main" id="{BBF41049-1EE2-45EC-83FB-628FA05515F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3224" y="1372294"/>
            <a:ext cx="8407990" cy="4729926"/>
          </a:xfrm>
        </p:spPr>
      </p:pic>
      <p:sp>
        <p:nvSpPr>
          <p:cNvPr id="6" name="TextBox 5">
            <a:extLst>
              <a:ext uri="{FF2B5EF4-FFF2-40B4-BE49-F238E27FC236}">
                <a16:creationId xmlns:a16="http://schemas.microsoft.com/office/drawing/2014/main" id="{261ED56F-0224-AC47-92F7-D8B7F2C5B190}"/>
              </a:ext>
            </a:extLst>
          </p:cNvPr>
          <p:cNvSpPr txBox="1"/>
          <p:nvPr/>
        </p:nvSpPr>
        <p:spPr>
          <a:xfrm>
            <a:off x="498277" y="5788873"/>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val="21890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tutorial was created by Sanjay </a:t>
            </a:r>
            <a:r>
              <a:rPr lang="en-US" dirty="0" err="1"/>
              <a:t>Seshan</a:t>
            </a:r>
            <a:r>
              <a:rPr lang="en-US" dirty="0"/>
              <a:t> and Arvind </a:t>
            </a:r>
            <a:r>
              <a:rPr lang="en-US" dirty="0" err="1"/>
              <a:t>Seshan</a:t>
            </a:r>
            <a:r>
              <a:rPr lang="en-US"/>
              <a:t> </a:t>
            </a:r>
          </a:p>
          <a:p>
            <a:r>
              <a:rPr lang="en-US"/>
              <a:t>More </a:t>
            </a:r>
            <a:r>
              <a:rPr lang="en-US" dirty="0"/>
              <a:t>lessons at www.ev3lessons.com</a:t>
            </a:r>
          </a:p>
        </p:txBody>
      </p:sp>
      <p:sp>
        <p:nvSpPr>
          <p:cNvPr id="4" name="Footer Placeholder 3"/>
          <p:cNvSpPr>
            <a:spLocks noGrp="1"/>
          </p:cNvSpPr>
          <p:nvPr>
            <p:ph type="ftr" sz="quarter" idx="11"/>
          </p:nvPr>
        </p:nvSpPr>
        <p:spPr/>
        <p:txBody>
          <a:bodyPr/>
          <a:lstStyle/>
          <a:p>
            <a:r>
              <a:rPr lang="en-US"/>
              <a:t>© 2020 EV3Lessons.com, Last edit 12/27/2019</a:t>
            </a:r>
          </a:p>
        </p:txBody>
      </p:sp>
      <p:sp>
        <p:nvSpPr>
          <p:cNvPr id="2" name="Title 1"/>
          <p:cNvSpPr>
            <a:spLocks noGrp="1"/>
          </p:cNvSpPr>
          <p:nvPr>
            <p:ph type="title"/>
          </p:nvPr>
        </p:nvSpPr>
        <p:spPr/>
        <p:txBody>
          <a:bodyPr/>
          <a:lstStyle/>
          <a:p>
            <a:r>
              <a:rPr lang="en-US"/>
              <a:t>Credits</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Learn to create a proportional line follower</a:t>
            </a:r>
          </a:p>
          <a:p>
            <a:endParaRPr lang="en-US" dirty="0"/>
          </a:p>
          <a:p>
            <a:r>
              <a:rPr lang="en-US" dirty="0"/>
              <a:t>Prerequisites: Basic Line Follower, Color Line Follower, Color Sensor Calibration, Proportional Control, Operator Blocks (Math Blocks)</a:t>
            </a:r>
          </a:p>
        </p:txBody>
      </p:sp>
      <p:sp>
        <p:nvSpPr>
          <p:cNvPr id="4" name="Footer Placeholder 3"/>
          <p:cNvSpPr>
            <a:spLocks noGrp="1"/>
          </p:cNvSpPr>
          <p:nvPr>
            <p:ph type="ftr" sz="quarter" idx="11"/>
          </p:nvPr>
        </p:nvSpPr>
        <p:spPr/>
        <p:txBody>
          <a:bodyPr/>
          <a:lstStyle/>
          <a:p>
            <a:r>
              <a:rPr lang="en-US"/>
              <a:t>© 2020 EV3Lessons.com, Last edit 12/27/2019</a:t>
            </a:r>
            <a:endParaRPr lang="en-US" dirty="0"/>
          </a:p>
        </p:txBody>
      </p:sp>
      <p:sp>
        <p:nvSpPr>
          <p:cNvPr id="2" name="Title 1"/>
          <p:cNvSpPr>
            <a:spLocks noGrp="1"/>
          </p:cNvSpPr>
          <p:nvPr>
            <p:ph type="title"/>
          </p:nvPr>
        </p:nvSpPr>
        <p:spPr/>
        <p:txBody>
          <a:bodyPr/>
          <a:lstStyle/>
          <a:p>
            <a:r>
              <a:rPr lang="en-US"/>
              <a:t>Lesson Objectives</a:t>
            </a:r>
            <a:endParaRPr lang="en-US" dirty="0"/>
          </a:p>
        </p:txBody>
      </p:sp>
    </p:spTree>
    <p:extLst>
      <p:ext uri="{BB962C8B-B14F-4D97-AF65-F5344CB8AC3E}">
        <p14:creationId xmlns:p14="http://schemas.microsoft.com/office/powerpoint/2010/main" val="30760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Reflected light sensor readings show how “dark” the measured area is on average</a:t>
            </a:r>
          </a:p>
          <a:p>
            <a:r>
              <a:rPr lang="en-US" dirty="0"/>
              <a:t>Calibrated readings should range from 100 (on just white) to 0 (on just black)</a:t>
            </a:r>
          </a:p>
        </p:txBody>
      </p:sp>
      <p:sp>
        <p:nvSpPr>
          <p:cNvPr id="4" name="Footer Placeholder 3"/>
          <p:cNvSpPr>
            <a:spLocks noGrp="1"/>
          </p:cNvSpPr>
          <p:nvPr>
            <p:ph type="ftr" sz="quarter" idx="11"/>
          </p:nvPr>
        </p:nvSpPr>
        <p:spPr/>
        <p:txBody>
          <a:bodyPr/>
          <a:lstStyle/>
          <a:p>
            <a:r>
              <a:rPr lang="sk-SK"/>
              <a:t>© 2020 EV3Lessons.com, Last edit 12/27/2019</a:t>
            </a:r>
            <a:endParaRPr lang="en-US" dirty="0"/>
          </a:p>
        </p:txBody>
      </p:sp>
      <p:sp>
        <p:nvSpPr>
          <p:cNvPr id="2" name="Title 1"/>
          <p:cNvSpPr>
            <a:spLocks noGrp="1"/>
          </p:cNvSpPr>
          <p:nvPr>
            <p:ph type="title"/>
          </p:nvPr>
        </p:nvSpPr>
        <p:spPr/>
        <p:txBody>
          <a:bodyPr/>
          <a:lstStyle/>
          <a:p>
            <a:r>
              <a:rPr lang="en-US" dirty="0"/>
              <a:t>How Far Is the Robot From The Line?</a:t>
            </a:r>
          </a:p>
        </p:txBody>
      </p:sp>
      <p:cxnSp>
        <p:nvCxnSpPr>
          <p:cNvPr id="6" name="Straight Connector 5"/>
          <p:cNvCxnSpPr/>
          <p:nvPr/>
        </p:nvCxnSpPr>
        <p:spPr>
          <a:xfrm>
            <a:off x="1623560" y="4938584"/>
            <a:ext cx="5974373" cy="0"/>
          </a:xfrm>
          <a:prstGeom prst="line">
            <a:avLst/>
          </a:prstGeom>
          <a:ln w="4667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663893" y="3692674"/>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4502100" y="3711701"/>
            <a:ext cx="2206245" cy="300082"/>
          </a:xfrm>
          <a:prstGeom prst="rect">
            <a:avLst/>
          </a:prstGeom>
          <a:noFill/>
        </p:spPr>
        <p:txBody>
          <a:bodyPr wrap="none" rtlCol="0">
            <a:spAutoFit/>
          </a:bodyPr>
          <a:lstStyle/>
          <a:p>
            <a:r>
              <a:rPr lang="en-US" sz="1350" dirty="0"/>
              <a:t>Light Sensor Measured Area:</a:t>
            </a:r>
          </a:p>
        </p:txBody>
      </p:sp>
      <p:sp>
        <p:nvSpPr>
          <p:cNvPr id="9" name="TextBox 8"/>
          <p:cNvSpPr txBox="1"/>
          <p:nvPr/>
        </p:nvSpPr>
        <p:spPr>
          <a:xfrm>
            <a:off x="7800476" y="4803340"/>
            <a:ext cx="474810" cy="300082"/>
          </a:xfrm>
          <a:prstGeom prst="rect">
            <a:avLst/>
          </a:prstGeom>
          <a:noFill/>
        </p:spPr>
        <p:txBody>
          <a:bodyPr wrap="none" rtlCol="0">
            <a:spAutoFit/>
          </a:bodyPr>
          <a:lstStyle/>
          <a:p>
            <a:r>
              <a:rPr lang="en-US" sz="1350" dirty="0"/>
              <a:t>Line</a:t>
            </a:r>
          </a:p>
        </p:txBody>
      </p:sp>
      <p:sp>
        <p:nvSpPr>
          <p:cNvPr id="10" name="Oval 9"/>
          <p:cNvSpPr/>
          <p:nvPr/>
        </p:nvSpPr>
        <p:spPr>
          <a:xfrm>
            <a:off x="1726195" y="4386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1305200" y="4042168"/>
            <a:ext cx="1178721" cy="300082"/>
          </a:xfrm>
          <a:prstGeom prst="rect">
            <a:avLst/>
          </a:prstGeom>
          <a:noFill/>
        </p:spPr>
        <p:txBody>
          <a:bodyPr wrap="none" rtlCol="0">
            <a:spAutoFit/>
          </a:bodyPr>
          <a:lstStyle/>
          <a:p>
            <a:r>
              <a:rPr lang="en-US" sz="1350" dirty="0"/>
              <a:t>Reading = 100</a:t>
            </a:r>
          </a:p>
        </p:txBody>
      </p:sp>
      <p:sp>
        <p:nvSpPr>
          <p:cNvPr id="13" name="Oval 12"/>
          <p:cNvSpPr/>
          <p:nvPr/>
        </p:nvSpPr>
        <p:spPr>
          <a:xfrm>
            <a:off x="2644990" y="4785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2223996" y="4441168"/>
            <a:ext cx="1002390" cy="300082"/>
          </a:xfrm>
          <a:prstGeom prst="rect">
            <a:avLst/>
          </a:prstGeom>
          <a:noFill/>
        </p:spPr>
        <p:txBody>
          <a:bodyPr wrap="none" rtlCol="0">
            <a:spAutoFit/>
          </a:bodyPr>
          <a:lstStyle/>
          <a:p>
            <a:r>
              <a:rPr lang="en-US" sz="1350" dirty="0"/>
              <a:t>Reading = 0</a:t>
            </a:r>
          </a:p>
        </p:txBody>
      </p:sp>
      <p:sp>
        <p:nvSpPr>
          <p:cNvPr id="15" name="Oval 14"/>
          <p:cNvSpPr/>
          <p:nvPr/>
        </p:nvSpPr>
        <p:spPr>
          <a:xfrm>
            <a:off x="3640330" y="4607746"/>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Box 15"/>
          <p:cNvSpPr txBox="1"/>
          <p:nvPr/>
        </p:nvSpPr>
        <p:spPr>
          <a:xfrm>
            <a:off x="3219336" y="4263124"/>
            <a:ext cx="1090555" cy="300082"/>
          </a:xfrm>
          <a:prstGeom prst="rect">
            <a:avLst/>
          </a:prstGeom>
          <a:noFill/>
        </p:spPr>
        <p:txBody>
          <a:bodyPr wrap="none" rtlCol="0">
            <a:spAutoFit/>
          </a:bodyPr>
          <a:lstStyle/>
          <a:p>
            <a:r>
              <a:rPr lang="en-US" sz="1350" dirty="0"/>
              <a:t>Reading = 50</a:t>
            </a:r>
          </a:p>
        </p:txBody>
      </p:sp>
      <p:sp>
        <p:nvSpPr>
          <p:cNvPr id="17" name="Oval 16"/>
          <p:cNvSpPr/>
          <p:nvPr/>
        </p:nvSpPr>
        <p:spPr>
          <a:xfrm>
            <a:off x="4708204" y="468352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Box 17"/>
          <p:cNvSpPr txBox="1"/>
          <p:nvPr/>
        </p:nvSpPr>
        <p:spPr>
          <a:xfrm>
            <a:off x="4287210" y="4338908"/>
            <a:ext cx="1090555" cy="300082"/>
          </a:xfrm>
          <a:prstGeom prst="rect">
            <a:avLst/>
          </a:prstGeom>
          <a:noFill/>
        </p:spPr>
        <p:txBody>
          <a:bodyPr wrap="none" rtlCol="0">
            <a:spAutoFit/>
          </a:bodyPr>
          <a:lstStyle/>
          <a:p>
            <a:r>
              <a:rPr lang="en-US" sz="1350" dirty="0"/>
              <a:t>Reading = 25</a:t>
            </a:r>
          </a:p>
        </p:txBody>
      </p:sp>
      <p:sp>
        <p:nvSpPr>
          <p:cNvPr id="19" name="Oval 18"/>
          <p:cNvSpPr/>
          <p:nvPr/>
        </p:nvSpPr>
        <p:spPr>
          <a:xfrm>
            <a:off x="5900948" y="4553140"/>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TextBox 19"/>
          <p:cNvSpPr txBox="1"/>
          <p:nvPr/>
        </p:nvSpPr>
        <p:spPr>
          <a:xfrm>
            <a:off x="5479954" y="4208518"/>
            <a:ext cx="1090555" cy="300082"/>
          </a:xfrm>
          <a:prstGeom prst="rect">
            <a:avLst/>
          </a:prstGeom>
          <a:noFill/>
        </p:spPr>
        <p:txBody>
          <a:bodyPr wrap="none" rtlCol="0">
            <a:spAutoFit/>
          </a:bodyPr>
          <a:lstStyle/>
          <a:p>
            <a:r>
              <a:rPr lang="en-US" sz="1350" dirty="0"/>
              <a:t>Reading = 75</a:t>
            </a:r>
          </a:p>
        </p:txBody>
      </p:sp>
    </p:spTree>
    <p:extLst>
      <p:ext uri="{BB962C8B-B14F-4D97-AF65-F5344CB8AC3E}">
        <p14:creationId xmlns:p14="http://schemas.microsoft.com/office/powerpoint/2010/main" val="22108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Computing an error </a:t>
            </a:r>
            <a:r>
              <a:rPr lang="en-US" dirty="0">
                <a:sym typeface="Wingdings"/>
              </a:rPr>
              <a:t> how far is the robot from a target</a:t>
            </a:r>
          </a:p>
          <a:p>
            <a:pPr lvl="1"/>
            <a:r>
              <a:rPr lang="en-US" dirty="0">
                <a:sym typeface="Wingdings"/>
              </a:rPr>
              <a:t>Robots follow the edge of line </a:t>
            </a:r>
            <a:r>
              <a:rPr lang="en-US" dirty="0">
                <a:sym typeface="Wingdings" panose="05000000000000000000" pitchFamily="2" charset="2"/>
              </a:rPr>
              <a:t> target should be a sensor reading of 50</a:t>
            </a:r>
          </a:p>
          <a:p>
            <a:pPr lvl="1"/>
            <a:r>
              <a:rPr lang="en-US" dirty="0">
                <a:sym typeface="Wingdings"/>
              </a:rPr>
              <a:t>Error should indicate how far the sensor’s value is from a reading of 50</a:t>
            </a:r>
          </a:p>
          <a:p>
            <a:r>
              <a:rPr lang="en-US" b="1" dirty="0">
                <a:sym typeface="Wingdings"/>
              </a:rPr>
              <a:t>Making a correction </a:t>
            </a:r>
            <a:r>
              <a:rPr lang="en-US" dirty="0">
                <a:sym typeface="Wingdings"/>
              </a:rPr>
              <a:t> make the robot take an action that is proportional to the error.  You must multiply the error by a scaling factor to determine the correction.</a:t>
            </a:r>
          </a:p>
          <a:p>
            <a:pPr lvl="1"/>
            <a:r>
              <a:rPr lang="en-US" dirty="0">
                <a:sym typeface="Wingdings"/>
              </a:rPr>
              <a:t>To follow a line a robot must turn towards the edge of the line</a:t>
            </a:r>
          </a:p>
          <a:p>
            <a:pPr lvl="1"/>
            <a:r>
              <a:rPr lang="en-US" dirty="0">
                <a:sym typeface="Wingdings"/>
              </a:rPr>
              <a:t>The robot must turn more sharply if it is far from a line</a:t>
            </a:r>
          </a:p>
          <a:p>
            <a:pPr lvl="1"/>
            <a:r>
              <a:rPr lang="en-US" dirty="0">
                <a:sym typeface="Wingdings"/>
              </a:rPr>
              <a:t>How do you do this:  You must adjust steering input on move block</a:t>
            </a:r>
          </a:p>
          <a:p>
            <a:pPr lvl="1"/>
            <a:endParaRPr lang="en-US" dirty="0"/>
          </a:p>
          <a:p>
            <a:endParaRPr lang="en-US" dirty="0"/>
          </a:p>
        </p:txBody>
      </p:sp>
      <p:sp>
        <p:nvSpPr>
          <p:cNvPr id="4" name="Footer Placeholder 3"/>
          <p:cNvSpPr>
            <a:spLocks noGrp="1"/>
          </p:cNvSpPr>
          <p:nvPr>
            <p:ph type="ftr" sz="quarter" idx="11"/>
          </p:nvPr>
        </p:nvSpPr>
        <p:spPr/>
        <p:txBody>
          <a:bodyPr/>
          <a:lstStyle/>
          <a:p>
            <a:r>
              <a:rPr lang="sk-SK"/>
              <a:t>© 2020 EV3Lessons.com, Last edit 12/27/2019</a:t>
            </a:r>
            <a:endParaRPr lang="en-US"/>
          </a:p>
        </p:txBody>
      </p:sp>
      <p:sp>
        <p:nvSpPr>
          <p:cNvPr id="2" name="Title 1"/>
          <p:cNvSpPr>
            <a:spLocks noGrp="1"/>
          </p:cNvSpPr>
          <p:nvPr>
            <p:ph type="title"/>
          </p:nvPr>
        </p:nvSpPr>
        <p:spPr/>
        <p:txBody>
          <a:bodyPr/>
          <a:lstStyle/>
          <a:p>
            <a:r>
              <a:rPr lang="en-US" dirty="0"/>
              <a:t>Line Following</a:t>
            </a:r>
          </a:p>
        </p:txBody>
      </p:sp>
    </p:spTree>
    <p:extLst>
      <p:ext uri="{BB962C8B-B14F-4D97-AF65-F5344CB8AC3E}">
        <p14:creationId xmlns:p14="http://schemas.microsoft.com/office/powerpoint/2010/main" val="14517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30" y="2063313"/>
            <a:ext cx="8245366" cy="3621712"/>
          </a:xfrm>
        </p:spPr>
        <p:txBody>
          <a:bodyPr>
            <a:normAutofit fontScale="92500" lnSpcReduction="20000"/>
          </a:bodyPr>
          <a:lstStyle/>
          <a:p>
            <a:pPr marL="0" indent="0">
              <a:buNone/>
            </a:pPr>
            <a:r>
              <a:rPr lang="en-US" dirty="0"/>
              <a:t>Pseudocode:</a:t>
            </a:r>
          </a:p>
          <a:p>
            <a:pPr marL="342900" indent="-342900">
              <a:buFont typeface="+mj-lt"/>
              <a:buAutoNum type="arabicPeriod"/>
            </a:pPr>
            <a:r>
              <a:rPr lang="en-US" dirty="0"/>
              <a:t>Reset the Rotation sensor (Only required for line following for a total distance)</a:t>
            </a:r>
          </a:p>
          <a:p>
            <a:pPr marL="342900" indent="-342900">
              <a:buFont typeface="+mj-lt"/>
              <a:buAutoNum type="arabicPeriod"/>
            </a:pPr>
            <a:r>
              <a:rPr lang="en-US" dirty="0"/>
              <a:t>Compute the error = Distance from line = (Light sensor reading - Target Reading)</a:t>
            </a:r>
          </a:p>
          <a:p>
            <a:pPr marL="342900" indent="-342900">
              <a:buFont typeface="+mj-lt"/>
              <a:buAutoNum type="arabicPeriod"/>
            </a:pPr>
            <a:r>
              <a:rPr lang="en-US" dirty="0"/>
              <a:t>Scale the error to determine a correction amount.  Adjust your scaling factor to make you robot follow the line more smoothly.</a:t>
            </a:r>
          </a:p>
          <a:p>
            <a:pPr marL="342900" indent="-342900">
              <a:buFont typeface="+mj-lt"/>
              <a:buAutoNum type="arabicPeriod"/>
            </a:pPr>
            <a:r>
              <a:rPr lang="en-US" dirty="0"/>
              <a:t>Use the Correction value (computed in Step 3) to adjust the robot’s turn towards the line.</a:t>
            </a:r>
          </a:p>
        </p:txBody>
      </p:sp>
      <p:sp>
        <p:nvSpPr>
          <p:cNvPr id="4" name="Footer Placeholder 3"/>
          <p:cNvSpPr>
            <a:spLocks noGrp="1"/>
          </p:cNvSpPr>
          <p:nvPr>
            <p:ph type="ftr" sz="quarter" idx="11"/>
          </p:nvPr>
        </p:nvSpPr>
        <p:spPr/>
        <p:txBody>
          <a:bodyPr/>
          <a:lstStyle/>
          <a:p>
            <a:r>
              <a:rPr lang="en-US"/>
              <a:t>© 2020 EV3Lessons.com, Last edit 12/27/2019</a:t>
            </a:r>
          </a:p>
        </p:txBody>
      </p:sp>
      <p:sp>
        <p:nvSpPr>
          <p:cNvPr id="2" name="Title 1"/>
          <p:cNvSpPr>
            <a:spLocks noGrp="1"/>
          </p:cNvSpPr>
          <p:nvPr>
            <p:ph type="title"/>
          </p:nvPr>
        </p:nvSpPr>
        <p:spPr/>
        <p:txBody>
          <a:bodyPr>
            <a:normAutofit fontScale="90000"/>
          </a:bodyPr>
          <a:lstStyle/>
          <a:p>
            <a:r>
              <a:rPr lang="en-US" dirty="0"/>
              <a:t>How do you make a Proportional Line Follower?</a:t>
            </a:r>
          </a:p>
        </p:txBody>
      </p:sp>
    </p:spTree>
    <p:extLst>
      <p:ext uri="{BB962C8B-B14F-4D97-AF65-F5344CB8AC3E}">
        <p14:creationId xmlns:p14="http://schemas.microsoft.com/office/powerpoint/2010/main" val="4113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EV3Lessons.com, Last edit 12/27/2019</a:t>
            </a:r>
            <a:endParaRPr lang="en-US" dirty="0"/>
          </a:p>
        </p:txBody>
      </p:sp>
      <p:sp>
        <p:nvSpPr>
          <p:cNvPr id="2" name="Title 1"/>
          <p:cNvSpPr>
            <a:spLocks noGrp="1"/>
          </p:cNvSpPr>
          <p:nvPr>
            <p:ph type="title"/>
          </p:nvPr>
        </p:nvSpPr>
        <p:spPr/>
        <p:txBody>
          <a:bodyPr/>
          <a:lstStyle/>
          <a:p>
            <a:r>
              <a:rPr lang="en-US" dirty="0"/>
              <a:t>Challenge</a:t>
            </a:r>
          </a:p>
        </p:txBody>
      </p:sp>
      <p:graphicFrame>
        <p:nvGraphicFramePr>
          <p:cNvPr id="6" name="Table 5"/>
          <p:cNvGraphicFramePr>
            <a:graphicFrameLocks noGrp="1"/>
          </p:cNvGraphicFramePr>
          <p:nvPr/>
        </p:nvGraphicFramePr>
        <p:xfrm>
          <a:off x="450937" y="1986437"/>
          <a:ext cx="8244972" cy="3498708"/>
        </p:xfrm>
        <a:graphic>
          <a:graphicData uri="http://schemas.openxmlformats.org/drawingml/2006/table">
            <a:tbl>
              <a:tblPr firstRow="1" bandRow="1">
                <a:tableStyleId>{2D5ABB26-0587-4C30-8999-92F81FD0307C}</a:tableStyleId>
              </a:tblPr>
              <a:tblGrid>
                <a:gridCol w="3701441">
                  <a:extLst>
                    <a:ext uri="{9D8B030D-6E8A-4147-A177-3AD203B41FA5}">
                      <a16:colId xmlns:a16="http://schemas.microsoft.com/office/drawing/2014/main" val="20002"/>
                    </a:ext>
                  </a:extLst>
                </a:gridCol>
                <a:gridCol w="4543531">
                  <a:extLst>
                    <a:ext uri="{9D8B030D-6E8A-4147-A177-3AD203B41FA5}">
                      <a16:colId xmlns:a16="http://schemas.microsoft.com/office/drawing/2014/main" val="20003"/>
                    </a:ext>
                  </a:extLst>
                </a:gridCol>
              </a:tblGrid>
              <a:tr h="675110">
                <a:tc>
                  <a:txBody>
                    <a:bodyPr/>
                    <a:lstStyle/>
                    <a:p>
                      <a:pPr algn="ctr"/>
                      <a:r>
                        <a:rPr lang="en-US" sz="1400" b="1" dirty="0"/>
                        <a:t>Compute Error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C201"/>
                    </a:solidFill>
                  </a:tcPr>
                </a:tc>
                <a:tc rowSpan="2">
                  <a:txBody>
                    <a:bodyPr/>
                    <a:lstStyle/>
                    <a:p>
                      <a:pPr algn="ctr"/>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2267">
                <a:tc>
                  <a:txBody>
                    <a:bodyPr/>
                    <a:lstStyle/>
                    <a:p>
                      <a:r>
                        <a:rPr lang="en-US" sz="1400" dirty="0"/>
                        <a:t>Distance from line =</a:t>
                      </a:r>
                      <a:br>
                        <a:rPr lang="en-US" sz="1400" dirty="0"/>
                      </a:br>
                      <a:r>
                        <a:rPr lang="en-US" sz="1400" dirty="0"/>
                        <a:t>(Light sensor reading - Target Reading)</a:t>
                      </a:r>
                      <a:endParaRPr lang="en-US" sz="1400" baseline="0" dirty="0"/>
                    </a:p>
                    <a:p>
                      <a:endParaRPr lang="en-US" sz="1400" baseline="0" dirty="0"/>
                    </a:p>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5110">
                <a:tc>
                  <a:txBody>
                    <a:bodyPr/>
                    <a:lstStyle/>
                    <a:p>
                      <a:pPr algn="ctr"/>
                      <a:r>
                        <a:rPr lang="en-US" sz="1400" b="1" dirty="0"/>
                        <a:t>Compute/Apply Correction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C342"/>
                    </a:solidFill>
                  </a:tcPr>
                </a:tc>
                <a:tc rowSpan="2">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2074227"/>
                  </a:ext>
                </a:extLst>
              </a:tr>
              <a:tr h="1076221">
                <a:tc>
                  <a:txBody>
                    <a:bodyPr/>
                    <a:lstStyle/>
                    <a:p>
                      <a:r>
                        <a:rPr lang="en-US" sz="1400" dirty="0"/>
                        <a:t>Scale the error to determine a correction amount. </a:t>
                      </a:r>
                      <a:br>
                        <a:rPr lang="en-US" sz="1400" dirty="0"/>
                      </a:br>
                      <a:r>
                        <a:rPr lang="en-US" sz="1400" dirty="0"/>
                        <a:t>Use this to adjust steering input on move block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1293876"/>
                  </a:ext>
                </a:extLst>
              </a:tr>
            </a:tbl>
          </a:graphicData>
        </a:graphic>
      </p:graphicFrame>
      <p:sp>
        <p:nvSpPr>
          <p:cNvPr id="11" name="TextBox 10">
            <a:extLst>
              <a:ext uri="{FF2B5EF4-FFF2-40B4-BE49-F238E27FC236}">
                <a16:creationId xmlns:a16="http://schemas.microsoft.com/office/drawing/2014/main" id="{FE860DDD-6098-D84C-AEED-52935B3A8107}"/>
              </a:ext>
            </a:extLst>
          </p:cNvPr>
          <p:cNvSpPr txBox="1"/>
          <p:nvPr/>
        </p:nvSpPr>
        <p:spPr>
          <a:xfrm>
            <a:off x="6058456" y="2179233"/>
            <a:ext cx="742167" cy="400110"/>
          </a:xfrm>
          <a:prstGeom prst="rect">
            <a:avLst/>
          </a:prstGeom>
          <a:noFill/>
        </p:spPr>
        <p:txBody>
          <a:bodyPr wrap="square" rtlCol="0">
            <a:spAutoFit/>
          </a:bodyPr>
          <a:lstStyle/>
          <a:p>
            <a:r>
              <a:rPr lang="en-US" sz="2000" dirty="0"/>
              <a:t>error</a:t>
            </a:r>
          </a:p>
        </p:txBody>
      </p:sp>
      <p:pic>
        <p:nvPicPr>
          <p:cNvPr id="7" name="Picture 6" descr="A picture containing screenshot, holding, playing, ball&#10;&#10;Description automatically generated">
            <a:extLst>
              <a:ext uri="{FF2B5EF4-FFF2-40B4-BE49-F238E27FC236}">
                <a16:creationId xmlns:a16="http://schemas.microsoft.com/office/drawing/2014/main" id="{3198B468-132B-0546-A002-0425CF26A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095" y="2579343"/>
            <a:ext cx="4454887" cy="75029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86A42E-D839-8A49-9525-7F0C6225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094" y="4040020"/>
            <a:ext cx="4454888" cy="763940"/>
          </a:xfrm>
          <a:prstGeom prst="rect">
            <a:avLst/>
          </a:prstGeom>
        </p:spPr>
      </p:pic>
      <p:sp>
        <p:nvSpPr>
          <p:cNvPr id="16" name="TextBox 15">
            <a:extLst>
              <a:ext uri="{FF2B5EF4-FFF2-40B4-BE49-F238E27FC236}">
                <a16:creationId xmlns:a16="http://schemas.microsoft.com/office/drawing/2014/main" id="{4C74B258-D8C1-F24B-992E-B9380A8D2783}"/>
              </a:ext>
            </a:extLst>
          </p:cNvPr>
          <p:cNvSpPr txBox="1"/>
          <p:nvPr/>
        </p:nvSpPr>
        <p:spPr>
          <a:xfrm>
            <a:off x="5700233" y="4713568"/>
            <a:ext cx="963653" cy="400110"/>
          </a:xfrm>
          <a:prstGeom prst="rect">
            <a:avLst/>
          </a:prstGeom>
          <a:noFill/>
        </p:spPr>
        <p:txBody>
          <a:bodyPr wrap="square" rtlCol="0">
            <a:spAutoFit/>
          </a:bodyPr>
          <a:lstStyle/>
          <a:p>
            <a:pPr algn="ctr"/>
            <a:r>
              <a:rPr lang="en-US" sz="2000" dirty="0"/>
              <a:t>error</a:t>
            </a:r>
          </a:p>
        </p:txBody>
      </p:sp>
      <p:cxnSp>
        <p:nvCxnSpPr>
          <p:cNvPr id="18" name="Straight Arrow Connector 17">
            <a:extLst>
              <a:ext uri="{FF2B5EF4-FFF2-40B4-BE49-F238E27FC236}">
                <a16:creationId xmlns:a16="http://schemas.microsoft.com/office/drawing/2014/main" id="{7506E726-E12C-F640-92F1-87F9650C7C4E}"/>
              </a:ext>
            </a:extLst>
          </p:cNvPr>
          <p:cNvCxnSpPr>
            <a:cxnSpLocks/>
          </p:cNvCxnSpPr>
          <p:nvPr/>
        </p:nvCxnSpPr>
        <p:spPr>
          <a:xfrm flipH="1" flipV="1">
            <a:off x="6182059" y="4351778"/>
            <a:ext cx="1" cy="41089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0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C6AD9F41-081C-314B-B643-2C48DBF54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67" y="3060490"/>
            <a:ext cx="6716156" cy="3047667"/>
          </a:xfrm>
          <a:prstGeom prst="rect">
            <a:avLst/>
          </a:prstGeom>
        </p:spPr>
      </p:pic>
      <p:sp>
        <p:nvSpPr>
          <p:cNvPr id="3" name="Footer Placeholder 2">
            <a:extLst>
              <a:ext uri="{FF2B5EF4-FFF2-40B4-BE49-F238E27FC236}">
                <a16:creationId xmlns:a16="http://schemas.microsoft.com/office/drawing/2014/main" id="{C41F35D7-2FD3-104E-B68F-A9AC37834B0F}"/>
              </a:ext>
            </a:extLst>
          </p:cNvPr>
          <p:cNvSpPr>
            <a:spLocks noGrp="1"/>
          </p:cNvSpPr>
          <p:nvPr>
            <p:ph type="ftr" sz="quarter" idx="11"/>
          </p:nvPr>
        </p:nvSpPr>
        <p:spPr/>
        <p:txBody>
          <a:bodyPr/>
          <a:lstStyle/>
          <a:p>
            <a:r>
              <a:rPr lang="en-US"/>
              <a:t>© 2020 EV3Lessons.com, Last edit 12/27/2019</a:t>
            </a:r>
          </a:p>
        </p:txBody>
      </p:sp>
      <p:sp>
        <p:nvSpPr>
          <p:cNvPr id="5" name="Title 4">
            <a:extLst>
              <a:ext uri="{FF2B5EF4-FFF2-40B4-BE49-F238E27FC236}">
                <a16:creationId xmlns:a16="http://schemas.microsoft.com/office/drawing/2014/main" id="{1C0C13BA-1E03-194F-913A-E629691B5883}"/>
              </a:ext>
            </a:extLst>
          </p:cNvPr>
          <p:cNvSpPr>
            <a:spLocks noGrp="1"/>
          </p:cNvSpPr>
          <p:nvPr>
            <p:ph type="title"/>
          </p:nvPr>
        </p:nvSpPr>
        <p:spPr/>
        <p:txBody>
          <a:bodyPr/>
          <a:lstStyle/>
          <a:p>
            <a:r>
              <a:rPr lang="en-US" dirty="0"/>
              <a:t>Proportional Line Follower</a:t>
            </a:r>
          </a:p>
        </p:txBody>
      </p:sp>
      <p:sp>
        <p:nvSpPr>
          <p:cNvPr id="2" name="TextBox 1">
            <a:extLst>
              <a:ext uri="{FF2B5EF4-FFF2-40B4-BE49-F238E27FC236}">
                <a16:creationId xmlns:a16="http://schemas.microsoft.com/office/drawing/2014/main" id="{6CFAA744-AC9A-514B-BE99-48D70AC0F7BC}"/>
              </a:ext>
            </a:extLst>
          </p:cNvPr>
          <p:cNvSpPr txBox="1"/>
          <p:nvPr/>
        </p:nvSpPr>
        <p:spPr>
          <a:xfrm>
            <a:off x="210835" y="1613940"/>
            <a:ext cx="3534703" cy="1446550"/>
          </a:xfrm>
          <a:prstGeom prst="rect">
            <a:avLst/>
          </a:prstGeom>
          <a:noFill/>
        </p:spPr>
        <p:txBody>
          <a:bodyPr wrap="square" rtlCol="0">
            <a:spAutoFit/>
          </a:bodyPr>
          <a:lstStyle/>
          <a:p>
            <a:r>
              <a:rPr lang="en-US" sz="1400" dirty="0"/>
              <a:t>Note: This program uses the color sensor in reflected light mode. You will need to calibrate your color sensor. If you do not know how to calibrate, please refer to our Calibration lesson.</a:t>
            </a:r>
          </a:p>
          <a:p>
            <a:endParaRPr lang="en-US" dirty="0"/>
          </a:p>
        </p:txBody>
      </p:sp>
      <p:sp>
        <p:nvSpPr>
          <p:cNvPr id="6" name="TextBox 5">
            <a:extLst>
              <a:ext uri="{FF2B5EF4-FFF2-40B4-BE49-F238E27FC236}">
                <a16:creationId xmlns:a16="http://schemas.microsoft.com/office/drawing/2014/main" id="{AD36E3EE-8B3F-1942-B29B-357FFC35C4A9}"/>
              </a:ext>
            </a:extLst>
          </p:cNvPr>
          <p:cNvSpPr txBox="1"/>
          <p:nvPr/>
        </p:nvSpPr>
        <p:spPr>
          <a:xfrm>
            <a:off x="6084026" y="2017044"/>
            <a:ext cx="2682240" cy="738664"/>
          </a:xfrm>
          <a:prstGeom prst="rect">
            <a:avLst/>
          </a:prstGeom>
          <a:noFill/>
          <a:ln>
            <a:noFill/>
          </a:ln>
        </p:spPr>
        <p:txBody>
          <a:bodyPr wrap="square" rtlCol="0">
            <a:spAutoFit/>
          </a:bodyPr>
          <a:lstStyle/>
          <a:p>
            <a:r>
              <a:rPr lang="en-US" sz="1400" dirty="0"/>
              <a:t>Part 1: Compute the Error</a:t>
            </a:r>
          </a:p>
          <a:p>
            <a:r>
              <a:rPr lang="en-US" sz="1400" dirty="0"/>
              <a:t>Our goal is to stay at the edge of the line (light sensor = 50)</a:t>
            </a:r>
          </a:p>
        </p:txBody>
      </p:sp>
      <p:sp>
        <p:nvSpPr>
          <p:cNvPr id="8" name="TextBox 7">
            <a:extLst>
              <a:ext uri="{FF2B5EF4-FFF2-40B4-BE49-F238E27FC236}">
                <a16:creationId xmlns:a16="http://schemas.microsoft.com/office/drawing/2014/main" id="{061FDEE6-CACC-BD46-AFDE-D458019D5CB6}"/>
              </a:ext>
            </a:extLst>
          </p:cNvPr>
          <p:cNvSpPr txBox="1"/>
          <p:nvPr/>
        </p:nvSpPr>
        <p:spPr>
          <a:xfrm>
            <a:off x="6084026" y="2754262"/>
            <a:ext cx="2682240" cy="1600438"/>
          </a:xfrm>
          <a:prstGeom prst="rect">
            <a:avLst/>
          </a:prstGeom>
          <a:noFill/>
        </p:spPr>
        <p:txBody>
          <a:bodyPr wrap="square" rtlCol="0">
            <a:spAutoFit/>
          </a:bodyPr>
          <a:lstStyle/>
          <a:p>
            <a:r>
              <a:rPr lang="en-US" sz="1400" dirty="0"/>
              <a:t>Part 2: Apply the correction</a:t>
            </a:r>
          </a:p>
          <a:p>
            <a:r>
              <a:rPr lang="en-US" sz="1400" dirty="0"/>
              <a:t>The error in part 1 is multiplied by a Constant of Proportionality (0.7). This will be different for each robot/application. See slides 9-11 to learn how to tune this number.</a:t>
            </a:r>
          </a:p>
        </p:txBody>
      </p:sp>
      <p:sp>
        <p:nvSpPr>
          <p:cNvPr id="9" name="TextBox 8">
            <a:extLst>
              <a:ext uri="{FF2B5EF4-FFF2-40B4-BE49-F238E27FC236}">
                <a16:creationId xmlns:a16="http://schemas.microsoft.com/office/drawing/2014/main" id="{24B7AAAF-DD2F-0942-AC93-1387358D1ECF}"/>
              </a:ext>
            </a:extLst>
          </p:cNvPr>
          <p:cNvSpPr txBox="1"/>
          <p:nvPr/>
        </p:nvSpPr>
        <p:spPr>
          <a:xfrm>
            <a:off x="4807057" y="5260720"/>
            <a:ext cx="2411766" cy="738664"/>
          </a:xfrm>
          <a:prstGeom prst="rect">
            <a:avLst/>
          </a:prstGeom>
          <a:noFill/>
        </p:spPr>
        <p:txBody>
          <a:bodyPr wrap="square" rtlCol="0">
            <a:spAutoFit/>
          </a:bodyPr>
          <a:lstStyle/>
          <a:p>
            <a:r>
              <a:rPr lang="en-US" sz="1400" dirty="0"/>
              <a:t>This line follower ends after 1000 degrees. Change this to suit your needs.</a:t>
            </a:r>
          </a:p>
        </p:txBody>
      </p:sp>
      <p:sp>
        <p:nvSpPr>
          <p:cNvPr id="10" name="TextBox 9">
            <a:extLst>
              <a:ext uri="{FF2B5EF4-FFF2-40B4-BE49-F238E27FC236}">
                <a16:creationId xmlns:a16="http://schemas.microsoft.com/office/drawing/2014/main" id="{78674F0B-7316-664E-8E05-42B1DD743D69}"/>
              </a:ext>
            </a:extLst>
          </p:cNvPr>
          <p:cNvSpPr txBox="1"/>
          <p:nvPr/>
        </p:nvSpPr>
        <p:spPr>
          <a:xfrm>
            <a:off x="3171500" y="3715756"/>
            <a:ext cx="2118094" cy="307777"/>
          </a:xfrm>
          <a:prstGeom prst="rect">
            <a:avLst/>
          </a:prstGeom>
          <a:noFill/>
        </p:spPr>
        <p:txBody>
          <a:bodyPr wrap="square" rtlCol="0">
            <a:spAutoFit/>
          </a:bodyPr>
          <a:lstStyle/>
          <a:p>
            <a:r>
              <a:rPr lang="en-US" sz="1400" dirty="0"/>
              <a:t>Reset the rotation sensor</a:t>
            </a:r>
          </a:p>
        </p:txBody>
      </p:sp>
      <p:sp>
        <p:nvSpPr>
          <p:cNvPr id="15" name="Rectangle 14">
            <a:extLst>
              <a:ext uri="{FF2B5EF4-FFF2-40B4-BE49-F238E27FC236}">
                <a16:creationId xmlns:a16="http://schemas.microsoft.com/office/drawing/2014/main" id="{4A1B6A47-50AC-074D-A841-07ED54D58B67}"/>
              </a:ext>
            </a:extLst>
          </p:cNvPr>
          <p:cNvSpPr/>
          <p:nvPr/>
        </p:nvSpPr>
        <p:spPr>
          <a:xfrm>
            <a:off x="6084026" y="2017044"/>
            <a:ext cx="2682240" cy="2337656"/>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39F5479-ABB6-8649-8CC3-BE78DD701F11}"/>
              </a:ext>
            </a:extLst>
          </p:cNvPr>
          <p:cNvCxnSpPr>
            <a:stCxn id="8" idx="1"/>
          </p:cNvCxnSpPr>
          <p:nvPr/>
        </p:nvCxnSpPr>
        <p:spPr>
          <a:xfrm flipH="1">
            <a:off x="5096107" y="3554481"/>
            <a:ext cx="987919" cy="1050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53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BCB5-E4FB-1743-B265-2FD167AE5D55}"/>
              </a:ext>
            </a:extLst>
          </p:cNvPr>
          <p:cNvSpPr>
            <a:spLocks noGrp="1"/>
          </p:cNvSpPr>
          <p:nvPr>
            <p:ph type="title"/>
          </p:nvPr>
        </p:nvSpPr>
        <p:spPr/>
        <p:txBody>
          <a:bodyPr/>
          <a:lstStyle/>
          <a:p>
            <a:r>
              <a:rPr lang="en-US" dirty="0"/>
              <a:t>Key Step: Tuning the Constant</a:t>
            </a:r>
          </a:p>
        </p:txBody>
      </p:sp>
      <p:sp>
        <p:nvSpPr>
          <p:cNvPr id="4" name="Footer Placeholder 3">
            <a:extLst>
              <a:ext uri="{FF2B5EF4-FFF2-40B4-BE49-F238E27FC236}">
                <a16:creationId xmlns:a16="http://schemas.microsoft.com/office/drawing/2014/main" id="{7DACC767-F690-2B48-B3B2-EB44A22105C8}"/>
              </a:ext>
            </a:extLst>
          </p:cNvPr>
          <p:cNvSpPr>
            <a:spLocks noGrp="1"/>
          </p:cNvSpPr>
          <p:nvPr>
            <p:ph type="ftr" sz="quarter" idx="11"/>
          </p:nvPr>
        </p:nvSpPr>
        <p:spPr/>
        <p:txBody>
          <a:bodyPr/>
          <a:lstStyle/>
          <a:p>
            <a:r>
              <a:rPr lang="en-US"/>
              <a:t>© 2020 EV3Lessons.com, Last edit 12/27/2019</a:t>
            </a:r>
          </a:p>
        </p:txBody>
      </p:sp>
      <p:sp>
        <p:nvSpPr>
          <p:cNvPr id="13" name="Content Placeholder 12">
            <a:extLst>
              <a:ext uri="{FF2B5EF4-FFF2-40B4-BE49-F238E27FC236}">
                <a16:creationId xmlns:a16="http://schemas.microsoft.com/office/drawing/2014/main" id="{D03BF9FA-538C-D643-A6D2-6C972D90F30A}"/>
              </a:ext>
            </a:extLst>
          </p:cNvPr>
          <p:cNvSpPr>
            <a:spLocks noGrp="1"/>
          </p:cNvSpPr>
          <p:nvPr>
            <p:ph idx="1"/>
          </p:nvPr>
        </p:nvSpPr>
        <p:spPr>
          <a:xfrm>
            <a:off x="448092" y="1671145"/>
            <a:ext cx="8238707" cy="4532805"/>
          </a:xfrm>
        </p:spPr>
        <p:txBody>
          <a:bodyPr>
            <a:noAutofit/>
          </a:bodyPr>
          <a:lstStyle/>
          <a:p>
            <a:r>
              <a:rPr lang="en-US" sz="2000" dirty="0"/>
              <a:t>Note, the 0.7 constant in the previous slide is specific to our robot – you need to tune this value for yourself</a:t>
            </a:r>
          </a:p>
          <a:p>
            <a:r>
              <a:rPr lang="en-US" sz="2000" dirty="0"/>
              <a:t>This constant is called the Proportional Constant, or Constant of Proportionality</a:t>
            </a:r>
          </a:p>
          <a:p>
            <a:pPr marL="0" indent="0">
              <a:buNone/>
            </a:pPr>
            <a:endParaRPr lang="en-US" sz="2000" dirty="0"/>
          </a:p>
          <a:p>
            <a:r>
              <a:rPr lang="en-US" sz="2000" dirty="0"/>
              <a:t>The most common way to tune your constant is trial and error.</a:t>
            </a:r>
          </a:p>
          <a:p>
            <a:r>
              <a:rPr lang="en-US" sz="2000" dirty="0"/>
              <a:t>This can take time. Here are some tips:</a:t>
            </a:r>
          </a:p>
          <a:p>
            <a:pPr lvl="1"/>
            <a:r>
              <a:rPr lang="en-US" sz="1800" dirty="0"/>
              <a:t>Start with your constant as1.0 adjust by ±0.5 initially </a:t>
            </a:r>
          </a:p>
          <a:p>
            <a:pPr lvl="1"/>
            <a:r>
              <a:rPr lang="en-US" sz="1800" dirty="0"/>
              <a:t>Adjust to a point where the controller is pretty smooth</a:t>
            </a:r>
          </a:p>
          <a:p>
            <a:pPr lvl="1"/>
            <a:r>
              <a:rPr lang="en-US" sz="1800" dirty="0"/>
              <a:t>Adjust ±0.1 for fine tuning</a:t>
            </a:r>
          </a:p>
        </p:txBody>
      </p:sp>
    </p:spTree>
    <p:extLst>
      <p:ext uri="{BB962C8B-B14F-4D97-AF65-F5344CB8AC3E}">
        <p14:creationId xmlns:p14="http://schemas.microsoft.com/office/powerpoint/2010/main" val="28647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A246-0A82-4AE8-8B83-0F4D544A5BD0}"/>
              </a:ext>
            </a:extLst>
          </p:cNvPr>
          <p:cNvSpPr>
            <a:spLocks noGrp="1"/>
          </p:cNvSpPr>
          <p:nvPr>
            <p:ph type="title"/>
          </p:nvPr>
        </p:nvSpPr>
        <p:spPr/>
        <p:txBody>
          <a:bodyPr/>
          <a:lstStyle/>
          <a:p>
            <a:r>
              <a:rPr lang="en-US" dirty="0"/>
              <a:t>Proportional Control (0.6 Constant)</a:t>
            </a:r>
          </a:p>
        </p:txBody>
      </p:sp>
      <p:sp>
        <p:nvSpPr>
          <p:cNvPr id="4" name="Footer Placeholder 3">
            <a:extLst>
              <a:ext uri="{FF2B5EF4-FFF2-40B4-BE49-F238E27FC236}">
                <a16:creationId xmlns:a16="http://schemas.microsoft.com/office/drawing/2014/main" id="{86DF4FC6-BB78-41AE-BAFE-D8869754EA8B}"/>
              </a:ext>
            </a:extLst>
          </p:cNvPr>
          <p:cNvSpPr>
            <a:spLocks noGrp="1"/>
          </p:cNvSpPr>
          <p:nvPr>
            <p:ph type="ftr" sz="quarter" idx="11"/>
          </p:nvPr>
        </p:nvSpPr>
        <p:spPr/>
        <p:txBody>
          <a:bodyPr/>
          <a:lstStyle/>
          <a:p>
            <a:r>
              <a:rPr lang="en-US"/>
              <a:t>© 2020 EV3Lessons.com, Last edit 12/27/2019</a:t>
            </a:r>
          </a:p>
        </p:txBody>
      </p:sp>
      <p:pic>
        <p:nvPicPr>
          <p:cNvPr id="12" name="p6 576">
            <a:hlinkClick r:id="" action="ppaction://media"/>
            <a:extLst>
              <a:ext uri="{FF2B5EF4-FFF2-40B4-BE49-F238E27FC236}">
                <a16:creationId xmlns:a16="http://schemas.microsoft.com/office/drawing/2014/main" id="{D1B959EF-E85A-4EB3-A0F1-ACD8CDCB3DC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5315" y="1390955"/>
            <a:ext cx="8673370" cy="4879216"/>
          </a:xfrm>
        </p:spPr>
      </p:pic>
      <p:sp>
        <p:nvSpPr>
          <p:cNvPr id="3" name="TextBox 2">
            <a:extLst>
              <a:ext uri="{FF2B5EF4-FFF2-40B4-BE49-F238E27FC236}">
                <a16:creationId xmlns:a16="http://schemas.microsoft.com/office/drawing/2014/main" id="{92F53BD2-9740-9145-ADFF-F59897374259}"/>
              </a:ext>
            </a:extLst>
          </p:cNvPr>
          <p:cNvSpPr txBox="1"/>
          <p:nvPr/>
        </p:nvSpPr>
        <p:spPr>
          <a:xfrm>
            <a:off x="199698" y="5900839"/>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val="32519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advanced">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d" id="{90896108-50DE-FE4A-B182-456CF756ABD8}" vid="{7A7CEA50-AD81-7D48-98DE-F95E5886FB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advanced</Template>
  <TotalTime>3024</TotalTime>
  <Words>736</Words>
  <Application>Microsoft Macintosh PowerPoint</Application>
  <PresentationFormat>On-screen Show (4:3)</PresentationFormat>
  <Paragraphs>74</Paragraphs>
  <Slides>11</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 Neue</vt:lpstr>
      <vt:lpstr>Wingdings</vt:lpstr>
      <vt:lpstr>advanced</vt:lpstr>
      <vt:lpstr>EV3 Classroom: Proportional Line Follower</vt:lpstr>
      <vt:lpstr>Lesson Objectives</vt:lpstr>
      <vt:lpstr>How Far Is the Robot From The Line?</vt:lpstr>
      <vt:lpstr>Line Following</vt:lpstr>
      <vt:lpstr>How do you make a Proportional Line Follower?</vt:lpstr>
      <vt:lpstr>Challenge</vt:lpstr>
      <vt:lpstr>Proportional Line Follower</vt:lpstr>
      <vt:lpstr>Key Step: Tuning the Constant</vt:lpstr>
      <vt:lpstr>Proportional Control (0.6 Constant)</vt:lpstr>
      <vt:lpstr>Proportional Control (0.8 Constant)</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Followers: Basic to Proportional</dc:title>
  <dc:creator>Sanjay Seshan</dc:creator>
  <cp:lastModifiedBy>Srinivasan Seshan</cp:lastModifiedBy>
  <cp:revision>31</cp:revision>
  <cp:lastPrinted>2015-11-15T16:45:50Z</cp:lastPrinted>
  <dcterms:created xsi:type="dcterms:W3CDTF">2014-10-28T21:59:38Z</dcterms:created>
  <dcterms:modified xsi:type="dcterms:W3CDTF">2019-12-27T23:13:56Z</dcterms:modified>
</cp:coreProperties>
</file>