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35" r:id="rId1"/>
  </p:sldMasterIdLst>
  <p:notesMasterIdLst>
    <p:notesMasterId r:id="rId10"/>
  </p:notesMasterIdLst>
  <p:handoutMasterIdLst>
    <p:handoutMasterId r:id="rId11"/>
  </p:handoutMasterIdLst>
  <p:sldIdLst>
    <p:sldId id="292" r:id="rId2"/>
    <p:sldId id="290" r:id="rId3"/>
    <p:sldId id="283" r:id="rId4"/>
    <p:sldId id="284" r:id="rId5"/>
    <p:sldId id="285" r:id="rId6"/>
    <p:sldId id="289" r:id="rId7"/>
    <p:sldId id="291" r:id="rId8"/>
    <p:sldId id="27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228" autoAdjust="0"/>
    <p:restoredTop sz="94626"/>
  </p:normalViewPr>
  <p:slideViewPr>
    <p:cSldViewPr snapToGrid="0" snapToObjects="1">
      <p:cViewPr>
        <p:scale>
          <a:sx n="97" d="100"/>
          <a:sy n="97" d="100"/>
        </p:scale>
        <p:origin x="368" y="7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4B44E-40A3-0E46-B16A-9BF1250A248B}" type="datetimeFigureOut">
              <a:rPr lang="en-US" smtClean="0"/>
              <a:t>12/27/19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F1604-CF25-2840-A4A3-96CDE3604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57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AD16C-2DB4-6642-BAD4-9ED973A087A0}" type="datetimeFigureOut">
              <a:rPr lang="en-US" smtClean="0"/>
              <a:t>12/27/19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BF589-3978-3C45-966B-D7B7A71F2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416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426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1397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507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9E772-C2F6-D04C-9F21-F0D27D05D948}" type="datetime1">
              <a:rPr lang="en-US" smtClean="0"/>
              <a:t>12/27/19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2020 EV3Lessons.com, Last edit 12/27/2020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" y="-1"/>
            <a:ext cx="9144000" cy="192024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0" y="1920240"/>
            <a:ext cx="9144000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855890"/>
            <a:ext cx="8229600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ctr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0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075497"/>
            <a:ext cx="8229600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4" name="TextBox 13"/>
          <p:cNvSpPr txBox="1"/>
          <p:nvPr/>
        </p:nvSpPr>
        <p:spPr>
          <a:xfrm>
            <a:off x="329321" y="365291"/>
            <a:ext cx="50462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ADVANCED EV3 PROGRAMMING LESSON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57200" y="4012165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29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D475-0492-884D-B223-2F86C2CC3D8E}" type="datetime1">
              <a:rPr lang="en-US" smtClean="0"/>
              <a:t>12/27/19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2020 EV3Lessons.com, Last edit 12/27/2020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3" name="Rectangle 12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17145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0" y="5075171"/>
            <a:ext cx="9143999" cy="178282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0" y="4937760"/>
            <a:ext cx="9144000" cy="137411"/>
            <a:chOff x="284163" y="1577847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02308-F273-9346-B797-6918B92D9428}" type="datetime1">
              <a:rPr lang="en-US" smtClean="0"/>
              <a:t>12/27/19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2020 EV3Lessons.com, Last edit 12/27/2020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42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8" name="Rectangle 1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1206F-261D-A941-92DB-B05EA7550F77}" type="datetime1">
              <a:rPr lang="en-US" smtClean="0"/>
              <a:t>12/27/19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4163" y="1577847"/>
            <a:ext cx="1600200" cy="13741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1885174" y="1577847"/>
            <a:ext cx="2743200" cy="13741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4626864" y="1577847"/>
            <a:ext cx="4233672" cy="13741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316300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21" name="Rectangle 20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B19F-2F36-E24A-A9FF-DE56F3EC50A2}" type="datetime1">
              <a:rPr lang="en-US" smtClean="0"/>
              <a:t>12/27/19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2020 EV3Lessons.com, Last edit 12/27/2020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384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7" name="Rectangle 16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512A6-37F4-9040-80F5-04405728C730}" type="datetime1">
              <a:rPr lang="en-US" smtClean="0"/>
              <a:t>12/27/19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2020 EV3Lessons.com, Last edit 12/27/2020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888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4" name="Rectangle 13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52EC5-9791-6D43-90E5-C8AA0EEC030C}" type="datetime1">
              <a:rPr lang="en-US" smtClean="0"/>
              <a:t>12/27/19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2020 EV3Lessons.com, Last edit 12/27/2020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68089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 rot="5400000">
            <a:off x="5257800" y="2965449"/>
            <a:ext cx="6858000" cy="914400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79924" y="6437032"/>
            <a:ext cx="2133600" cy="365125"/>
          </a:xfrm>
        </p:spPr>
        <p:txBody>
          <a:bodyPr/>
          <a:lstStyle/>
          <a:p>
            <a:fld id="{4AC89B8B-9143-994D-9693-51C56E4FA965}" type="datetime1">
              <a:rPr lang="en-US" smtClean="0"/>
              <a:t>12/27/19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2020 EV3Lessons.com, Last edit 12/27/2020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77031" y="6439714"/>
            <a:ext cx="630621" cy="359760"/>
          </a:xfrm>
        </p:spPr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 rot="5400000">
            <a:off x="4753323" y="3358675"/>
            <a:ext cx="6861177" cy="137475"/>
            <a:chOff x="284163" y="1577847"/>
            <a:chExt cx="8576373" cy="137411"/>
          </a:xfrm>
        </p:grpSpPr>
        <p:sp>
          <p:nvSpPr>
            <p:cNvPr id="13" name="Rectangle 12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74940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FB2F5-5097-9447-9F17-4B5A94821F43}" type="datetime1">
              <a:rPr lang="en-US" smtClean="0"/>
              <a:t>12/27/19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2020 EV3Lessons.com, Last edit 12/27/2020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99698" y="1554163"/>
            <a:ext cx="8737927" cy="47418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9148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4163" y="1818870"/>
            <a:ext cx="8574087" cy="4307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84041" y="643434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3210BD36-C703-C548-9DFD-B219EA4CD915}" type="datetime1">
              <a:rPr lang="en-US" smtClean="0"/>
              <a:t>12/27/19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sk-SK"/>
              <a:t>© 2020 EV3Lessons.com, Last edit 12/27/2020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18872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7915" y="6439714"/>
            <a:ext cx="630621" cy="35976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/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580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</p:sldLayoutIdLst>
  <p:hf sldNum="0" hdr="0" dt="0"/>
  <p:txStyles>
    <p:titleStyle>
      <a:lvl1pPr marL="231775" indent="3175" algn="l" defTabSz="914400" rtl="0" eaLnBrk="1" latinLnBrk="0" hangingPunct="1">
        <a:spcBef>
          <a:spcPct val="0"/>
        </a:spcBef>
        <a:buNone/>
        <a:tabLst/>
        <a:defRPr sz="4200" kern="1200">
          <a:solidFill>
            <a:schemeClr val="bg1"/>
          </a:solidFill>
          <a:latin typeface="Calibri" charset="0"/>
          <a:ea typeface="Calibri" charset="0"/>
          <a:cs typeface="Calibri" charset="0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EV3 Classroom:</a:t>
            </a:r>
            <a:br>
              <a:rPr lang="en-US" dirty="0"/>
            </a:br>
            <a:r>
              <a:rPr lang="en-US" dirty="0"/>
              <a:t>Parallel Beam (Event) Synchronization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Sanjay and Arvind </a:t>
            </a:r>
            <a:r>
              <a:rPr lang="en-US" dirty="0" err="1"/>
              <a:t>Seshan</a:t>
            </a:r>
            <a:endParaRPr lang="en-US" dirty="0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043E345D-CEC2-C643-974F-CF366DC567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851" y="4560307"/>
            <a:ext cx="1444298" cy="1444298"/>
          </a:xfrm>
          <a:prstGeom prst="rect">
            <a:avLst/>
          </a:prstGeom>
        </p:spPr>
      </p:pic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25233A93-414F-B74C-958C-38D76A1BF0C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055" t="7277" r="2818" b="5432"/>
          <a:stretch/>
        </p:blipFill>
        <p:spPr>
          <a:xfrm>
            <a:off x="5294149" y="268395"/>
            <a:ext cx="3603295" cy="1385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130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 what the “synch problem” is when you use events</a:t>
            </a:r>
          </a:p>
          <a:p>
            <a:r>
              <a:rPr lang="en-US" dirty="0"/>
              <a:t>Learn techniques to to ensure that two events end before moving to the next block of code (Variables and Wait Blocks)</a:t>
            </a:r>
          </a:p>
          <a:p>
            <a:endParaRPr lang="en-US" dirty="0"/>
          </a:p>
          <a:p>
            <a:r>
              <a:rPr lang="en-US" dirty="0"/>
              <a:t>Prerequisites: Parallel Beams Lesson, Variables, Wait Blocks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2020 EV3Lessons.com, Last edit 12/27/2020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Lesson 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048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Events are great for doing two things at the same time</a:t>
            </a:r>
          </a:p>
          <a:p>
            <a:pPr lvl="1"/>
            <a:r>
              <a:rPr lang="en-US" sz="2000" dirty="0"/>
              <a:t>Often want to do something after you complete the event</a:t>
            </a:r>
          </a:p>
          <a:p>
            <a:pPr lvl="1"/>
            <a:r>
              <a:rPr lang="en-US" sz="2000" dirty="0"/>
              <a:t>Hard to tell which event will finish first  (called the “synch problem”)</a:t>
            </a:r>
          </a:p>
          <a:p>
            <a:r>
              <a:rPr lang="en-US" sz="2000" dirty="0"/>
              <a:t>Need to synchronize the events to make sure that blocks execute when you expect them to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/>
              <a:t>© 2020 EV3Lessons.com, </a:t>
            </a:r>
            <a:r>
              <a:rPr lang="sk-SK" dirty="0" err="1"/>
              <a:t>Last</a:t>
            </a:r>
            <a:r>
              <a:rPr lang="sk-SK" dirty="0"/>
              <a:t> </a:t>
            </a:r>
            <a:r>
              <a:rPr lang="sk-SK" dirty="0" err="1"/>
              <a:t>edit</a:t>
            </a:r>
            <a:r>
              <a:rPr lang="sk-SK" dirty="0"/>
              <a:t> 12/27/2020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Events Inside Programs</a:t>
            </a:r>
          </a:p>
        </p:txBody>
      </p:sp>
      <p:sp>
        <p:nvSpPr>
          <p:cNvPr id="7" name="Right Arrow 6"/>
          <p:cNvSpPr/>
          <p:nvPr/>
        </p:nvSpPr>
        <p:spPr>
          <a:xfrm>
            <a:off x="4079691" y="5075851"/>
            <a:ext cx="878305" cy="6376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914925" y="3495877"/>
            <a:ext cx="48796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1600" dirty="0"/>
              <a:t>In the picture below, will the turn start after motor A is done or before? </a:t>
            </a:r>
            <a:endParaRPr lang="en-US" sz="1600" dirty="0">
              <a:solidFill>
                <a:srgbClr val="FF0000"/>
              </a:solidFill>
            </a:endParaRPr>
          </a:p>
          <a:p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5407722" y="3740832"/>
            <a:ext cx="2593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Answer: You do not know</a:t>
            </a:r>
            <a:endParaRPr lang="en-US" dirty="0"/>
          </a:p>
        </p:txBody>
      </p:sp>
      <p:pic>
        <p:nvPicPr>
          <p:cNvPr id="11" name="Picture 10" descr="A screenshot of a cell phone&#10;&#10;Description automatically generated">
            <a:extLst>
              <a:ext uri="{FF2B5EF4-FFF2-40B4-BE49-F238E27FC236}">
                <a16:creationId xmlns:a16="http://schemas.microsoft.com/office/drawing/2014/main" id="{EC2D3F01-CEFA-5E46-9D29-9B959F0EDC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97" y="4453746"/>
            <a:ext cx="3795528" cy="1881883"/>
          </a:xfrm>
          <a:prstGeom prst="rect">
            <a:avLst/>
          </a:prstGeom>
        </p:spPr>
      </p:pic>
      <p:pic>
        <p:nvPicPr>
          <p:cNvPr id="13" name="Picture 12" descr="A screenshot of a cell phone&#10;&#10;Description automatically generated">
            <a:extLst>
              <a:ext uri="{FF2B5EF4-FFF2-40B4-BE49-F238E27FC236}">
                <a16:creationId xmlns:a16="http://schemas.microsoft.com/office/drawing/2014/main" id="{0101D842-6D70-8B4C-935C-73D7810200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2062" y="4275797"/>
            <a:ext cx="3795528" cy="2237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458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818870"/>
            <a:ext cx="3944937" cy="4307294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In this example, we want both the 2 rotation move and the motor A move to finish before the 360 degree move steering (the turn)</a:t>
            </a:r>
          </a:p>
          <a:p>
            <a:r>
              <a:rPr lang="en-US" dirty="0"/>
              <a:t>In the EV3-G software, we gave several solution to fixing this problem including variables, data wires, loops, and My Blocks.</a:t>
            </a:r>
          </a:p>
          <a:p>
            <a:r>
              <a:rPr lang="en-US" dirty="0"/>
              <a:t>However, only the variable solution will work in the EV3 Classroom software and it will need to be altered to work.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2020 EV3Lessons.com, Last edit 12/27/2020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Ensure That Both Beams Finished</a:t>
            </a:r>
            <a:endParaRPr lang="en-US" dirty="0"/>
          </a:p>
        </p:txBody>
      </p:sp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586CA7F8-B336-2644-9384-CEEF57751D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4972" y="2092442"/>
            <a:ext cx="4671706" cy="2754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20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2020 EV3Lessons.com, Last edit 12/27/2020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 Variables To Synchronize</a:t>
            </a:r>
            <a:endParaRPr lang="en-US" dirty="0"/>
          </a:p>
        </p:txBody>
      </p:sp>
      <p:pic>
        <p:nvPicPr>
          <p:cNvPr id="7" name="Picture 6" descr="A picture containing screenshot, remote, monitor, screen&#10;&#10;Description automatically generated">
            <a:extLst>
              <a:ext uri="{FF2B5EF4-FFF2-40B4-BE49-F238E27FC236}">
                <a16:creationId xmlns:a16="http://schemas.microsoft.com/office/drawing/2014/main" id="{70449A10-70B4-544A-8C5D-E260EEDDF9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288" y="1797695"/>
            <a:ext cx="8737600" cy="25146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413BDCB-8D19-1641-9E5A-701DE8B4676B}"/>
              </a:ext>
            </a:extLst>
          </p:cNvPr>
          <p:cNvSpPr txBox="1"/>
          <p:nvPr/>
        </p:nvSpPr>
        <p:spPr>
          <a:xfrm>
            <a:off x="148288" y="4343432"/>
            <a:ext cx="380899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Set variable “check” to a number that is not 1</a:t>
            </a:r>
          </a:p>
          <a:p>
            <a:pPr marL="342900" indent="-342900">
              <a:buFontTx/>
              <a:buAutoNum type="arabicPeriod"/>
            </a:pPr>
            <a:r>
              <a:rPr lang="en-US" dirty="0"/>
              <a:t>Move straight for 2 rotations</a:t>
            </a:r>
          </a:p>
          <a:p>
            <a:pPr marL="342900" indent="-342900">
              <a:buFontTx/>
              <a:buAutoNum type="arabicPeriod"/>
            </a:pPr>
            <a:r>
              <a:rPr lang="en-US" dirty="0"/>
              <a:t> Wait for second event to finish by waiting for ”check” to be set to 1</a:t>
            </a:r>
          </a:p>
          <a:p>
            <a:pPr marL="342900" indent="-342900">
              <a:buFontTx/>
              <a:buAutoNum type="arabicPeriod"/>
            </a:pPr>
            <a:r>
              <a:rPr lang="en-US" dirty="0"/>
              <a:t>Turn right for 1 rotation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20C3F3C-49CD-134C-9B2B-B6FD5E1239DC}"/>
              </a:ext>
            </a:extLst>
          </p:cNvPr>
          <p:cNvSpPr txBox="1"/>
          <p:nvPr/>
        </p:nvSpPr>
        <p:spPr>
          <a:xfrm>
            <a:off x="5186715" y="4374570"/>
            <a:ext cx="35464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Turn Motor A 1 rotation</a:t>
            </a:r>
          </a:p>
          <a:p>
            <a:pPr marL="342900" indent="-342900">
              <a:buFontTx/>
              <a:buAutoNum type="arabicPeriod"/>
            </a:pPr>
            <a:r>
              <a:rPr lang="en-US" dirty="0"/>
              <a:t>Set check to 1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961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818870"/>
            <a:ext cx="4516437" cy="4307294"/>
          </a:xfrm>
        </p:spPr>
        <p:txBody>
          <a:bodyPr>
            <a:normAutofit/>
          </a:bodyPr>
          <a:lstStyle/>
          <a:p>
            <a:r>
              <a:rPr lang="en-US" dirty="0"/>
              <a:t>Synchronization is critical for aligning on a line using events</a:t>
            </a:r>
          </a:p>
          <a:p>
            <a:r>
              <a:rPr lang="en-US" dirty="0"/>
              <a:t>As a challenge, complete the Squaring on Line lesson.</a:t>
            </a:r>
          </a:p>
          <a:p>
            <a:r>
              <a:rPr lang="en-US" dirty="0"/>
              <a:t>Note: You must ensure that both events in an align are completed before moving onto the next block</a:t>
            </a:r>
          </a:p>
          <a:p>
            <a:pPr lvl="1"/>
            <a:r>
              <a:rPr lang="en-US" dirty="0"/>
              <a:t>Otherwise, the robot will not be straight on a line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2020 EV3Lessons.com, Last edit 12/27/2020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Challenge: Squaring on a Line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546717" y="1499588"/>
            <a:ext cx="2789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example is from the Squaring on a Line Lesson</a:t>
            </a:r>
          </a:p>
        </p:txBody>
      </p:sp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D05AFAB9-3BDB-064E-AF6F-C8885B85F70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509"/>
          <a:stretch/>
        </p:blipFill>
        <p:spPr>
          <a:xfrm>
            <a:off x="5585620" y="2242799"/>
            <a:ext cx="2782012" cy="2219872"/>
          </a:xfrm>
          <a:prstGeom prst="rect">
            <a:avLst/>
          </a:prstGeom>
        </p:spPr>
      </p:pic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30EE835F-045D-624E-9E0A-04424CBE725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153"/>
          <a:stretch/>
        </p:blipFill>
        <p:spPr>
          <a:xfrm>
            <a:off x="5546717" y="4465984"/>
            <a:ext cx="2859819" cy="2219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13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698" y="1709531"/>
            <a:ext cx="8574087" cy="399256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What is the “sync problem”?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/>
              <a:t>Ans. When you write code with multiple events, you are not certain when the two events will complete. You don’t know if one event might finish before the other.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How can this be solved?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/>
              <a:t>Ans. The problem of synchronization can be solved by using Wait Until Blocks and Variables. The second event will set a variable to a specific value at its end and the first event will wait for that value to be set.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2020 EV3Lessons.com, Last edit 12/27/2020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Guide</a:t>
            </a:r>
          </a:p>
        </p:txBody>
      </p:sp>
    </p:spTree>
    <p:extLst>
      <p:ext uri="{BB962C8B-B14F-4D97-AF65-F5344CB8AC3E}">
        <p14:creationId xmlns:p14="http://schemas.microsoft.com/office/powerpoint/2010/main" val="3251187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This tutorial was created by Sanjay </a:t>
            </a:r>
            <a:r>
              <a:rPr lang="en-US" dirty="0" err="1"/>
              <a:t>Seshan</a:t>
            </a:r>
            <a:r>
              <a:rPr lang="en-US" dirty="0"/>
              <a:t> and Arvind </a:t>
            </a:r>
            <a:r>
              <a:rPr lang="en-US" dirty="0" err="1"/>
              <a:t>Seshan</a:t>
            </a:r>
            <a:r>
              <a:rPr lang="en-US"/>
              <a:t> </a:t>
            </a:r>
          </a:p>
          <a:p>
            <a:pPr lvl="1"/>
            <a:r>
              <a:rPr lang="en-US"/>
              <a:t>More </a:t>
            </a:r>
            <a:r>
              <a:rPr lang="en-US" dirty="0"/>
              <a:t>lessons at www.ev3lessons.com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2020 EV3Lessons.com, Last edit 12/27/2020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Credits</a:t>
            </a:r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199" y="5391957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2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2487" y="4312845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1110021"/>
      </p:ext>
    </p:extLst>
  </p:cSld>
  <p:clrMapOvr>
    <a:masterClrMapping/>
  </p:clrMapOvr>
</p:sld>
</file>

<file path=ppt/theme/theme1.xml><?xml version="1.0" encoding="utf-8"?>
<a:theme xmlns:a="http://schemas.openxmlformats.org/drawingml/2006/main" name="advanced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dvanced" id="{90896108-50DE-FE4A-B182-456CF756ABD8}" vid="{7A7CEA50-AD81-7D48-98DE-F95E5886FB3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advanced</Template>
  <TotalTime>2957</TotalTime>
  <Words>560</Words>
  <Application>Microsoft Macintosh PowerPoint</Application>
  <PresentationFormat>On-screen Show (4:3)</PresentationFormat>
  <Paragraphs>48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Helvetica Neue</vt:lpstr>
      <vt:lpstr>Wingdings</vt:lpstr>
      <vt:lpstr>advanced</vt:lpstr>
      <vt:lpstr>EV3 Classroom: Parallel Beam (Event) Synchronization</vt:lpstr>
      <vt:lpstr>Lesson Objectives</vt:lpstr>
      <vt:lpstr>Using Events Inside Programs</vt:lpstr>
      <vt:lpstr>Ensure That Both Beams Finished</vt:lpstr>
      <vt:lpstr>Use Variables To Synchronize</vt:lpstr>
      <vt:lpstr>Challenge: Squaring on a Line</vt:lpstr>
      <vt:lpstr>Discussion Guide</vt:lpstr>
      <vt:lpstr>Credits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Parallel Beam Synchronization</dc:title>
  <cp:lastModifiedBy>Srinivasan Seshan</cp:lastModifiedBy>
  <cp:revision>46</cp:revision>
  <dcterms:created xsi:type="dcterms:W3CDTF">2014-10-28T21:59:38Z</dcterms:created>
  <dcterms:modified xsi:type="dcterms:W3CDTF">2019-12-27T22:48:53Z</dcterms:modified>
</cp:coreProperties>
</file>