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10"/>
  </p:notesMasterIdLst>
  <p:handoutMasterIdLst>
    <p:handoutMasterId r:id="rId11"/>
  </p:handoutMasterIdLst>
  <p:sldIdLst>
    <p:sldId id="413" r:id="rId3"/>
    <p:sldId id="412" r:id="rId4"/>
    <p:sldId id="414" r:id="rId5"/>
    <p:sldId id="410" r:id="rId6"/>
    <p:sldId id="403" r:id="rId7"/>
    <p:sldId id="411" r:id="rId8"/>
    <p:sldId id="409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D7FF"/>
    <a:srgbClr val="00B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821" autoAdjust="0"/>
    <p:restoredTop sz="96296" autoAdjust="0"/>
  </p:normalViewPr>
  <p:slideViewPr>
    <p:cSldViewPr snapToGrid="0" snapToObjects="1">
      <p:cViewPr varScale="1">
        <p:scale>
          <a:sx n="110" d="100"/>
          <a:sy n="110" d="100"/>
        </p:scale>
        <p:origin x="184" y="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10/3/18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144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6938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04DA8-91BE-D84F-BC70-CF43F3D9CF36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/>
              <a:t>BEGINNER PROGRAMMING LESSON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By Sanjay and Arvind </a:t>
            </a:r>
            <a:r>
              <a:rPr lang="en-US" dirty="0" err="1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5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7" name="Rectangle 16"/>
          <p:cNvSpPr/>
          <p:nvPr userDrawn="1"/>
        </p:nvSpPr>
        <p:spPr>
          <a:xfrm>
            <a:off x="8959041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8" name="Rectangle 17"/>
          <p:cNvSpPr/>
          <p:nvPr userDrawn="1"/>
        </p:nvSpPr>
        <p:spPr>
          <a:xfrm>
            <a:off x="8923137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5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A5814-EB5C-5C43-8893-E3A1E466D3A0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3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6241F-BC3C-2D49-96A4-7629CBD53E4A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160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BA138-36EF-EB49-B244-DC7F7EB12E8E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054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58BE9-0262-064A-B226-10710A049D36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4764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214CE-5CD9-7748-B7E2-9EB59D6E682B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753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1AD66-07C7-7846-BD7D-06164D63E6C5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4134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90DDF-86FE-EB42-BEC9-3B5CC66C661A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645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A44A7-58F8-574B-9177-DF89F5712002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5762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3E8BD3-5D28-B748-8169-60ADEC58A485}" type="datetime1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6948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1E608-A730-9F41-B145-F3D6C32D1769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476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54988-891D-234B-9FFE-78D7B2394916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4888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62105-26FA-1243-88AE-A609CEBBD0B9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034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D21FC-6D4E-A54C-B703-0B0020577B95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024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350DF-993E-FF43-B073-67B20C34026A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2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96818-ED79-4B47-A2D9-D4E5F8DADCDC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</p:spTree>
    <p:extLst>
      <p:ext uri="{BB962C8B-B14F-4D97-AF65-F5344CB8AC3E}">
        <p14:creationId xmlns:p14="http://schemas.microsoft.com/office/powerpoint/2010/main" val="189629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7E19C-D2C9-DE49-B914-0C9ED0DBA0C9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6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F08B8-8BE0-4F49-B12B-68092BB9602D}" type="datetime1">
              <a:rPr lang="en-US" smtClean="0"/>
              <a:t>10/3/18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030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131A1-3BD9-0144-81D0-7FEB34905A5D}" type="datetime1">
              <a:rPr lang="en-US" smtClean="0"/>
              <a:t>10/3/18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0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C6049-EC18-304C-A850-4A817AF10918}" type="datetime1">
              <a:rPr lang="en-US" smtClean="0"/>
              <a:t>10/3/18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2C4BB-7842-3B41-9752-C3E084454838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86569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14359-EF4E-284F-8806-770CCE326910}" type="datetime1">
              <a:rPr lang="en-US" smtClean="0"/>
              <a:t>10/3/18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263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E271E826-0063-304C-BEE7-0BA6065310EA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912380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76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414BAA-423C-F045-B8BC-4F35D36808C6}" type="datetime1">
              <a:rPr lang="en-US" smtClean="0"/>
              <a:t>10/3/18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EV3Lessons.com, 2016, (Last edit: 7/04/2016)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3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iff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if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creativecommons.org/licenses/by-nc-sa/4.0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Final Challenges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BEGINNER PROGRAMMING LESSON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23" t="17619" r="3095" b="25000"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96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27943"/>
          </a:xfrm>
        </p:spPr>
        <p:txBody>
          <a:bodyPr/>
          <a:lstStyle/>
          <a:p>
            <a:r>
              <a:rPr lang="en-US" dirty="0"/>
              <a:t>TEACHER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7226"/>
            <a:ext cx="4122736" cy="5361533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 can set up any challenge you want using colored electric tape on a white board (available at home improvement/hardware stores).  You can also use large white poster paper on a hard floor.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Note that the electric tape colors do not match LEGO’s colors. So your sensors may have trouble reading those colors.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You can also use old FIRST LEGO League Mats for practice.  They are sometimes available on eBay or other teams.</a:t>
            </a:r>
          </a:p>
          <a:p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2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936" y="997226"/>
            <a:ext cx="4071485" cy="2703720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4528685" y="4013965"/>
            <a:ext cx="4122736" cy="2680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spcAft>
                <a:spcPts val="600"/>
              </a:spcAft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Clr>
                <a:schemeClr val="tx2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79936" y="3776545"/>
            <a:ext cx="4071485" cy="2649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322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 in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8" y="1332645"/>
            <a:ext cx="3429001" cy="4632057"/>
          </a:xfrm>
        </p:spPr>
        <p:txBody>
          <a:bodyPr>
            <a:normAutofit fontScale="85000" lnSpcReduction="10000"/>
          </a:bodyPr>
          <a:lstStyle/>
          <a:p>
            <a:pPr marL="342900" indent="-342900">
              <a:buFont typeface="Arial" charset="0"/>
              <a:buChar char="•"/>
            </a:pPr>
            <a:r>
              <a:rPr lang="en-US" b="0" dirty="0"/>
              <a:t>The following slides have a few examples of challenges that incorporate the Beginner Lessons.</a:t>
            </a:r>
          </a:p>
          <a:p>
            <a:pPr marL="342900" indent="-342900">
              <a:buFont typeface="Arial" charset="0"/>
              <a:buChar char="•"/>
            </a:pPr>
            <a:r>
              <a:rPr lang="en-US" b="0" dirty="0"/>
              <a:t>Solutions are not provided. Students should use everything they have discovered in the Beginner Lessons series to solve the missions</a:t>
            </a:r>
          </a:p>
          <a:p>
            <a:pPr marL="342900" indent="-342900">
              <a:buFont typeface="Arial" charset="0"/>
              <a:buChar char="•"/>
            </a:pPr>
            <a:endParaRPr lang="en-US" b="0" dirty="0"/>
          </a:p>
          <a:p>
            <a:pPr marL="342900" indent="-342900">
              <a:buFont typeface="Arial" charset="0"/>
              <a:buChar char="•"/>
            </a:pPr>
            <a:r>
              <a:rPr lang="en-US" b="0" dirty="0"/>
              <a:t>Image on the right features EV3Lessons.com’s training mats. These are not for sale, but the designs are given away free to anyone who donates to the site.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25441" y="1336283"/>
            <a:ext cx="4677233" cy="462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3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/>
              <a:t>Maze 1: MOVING STRAIGHT AND TURNING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79720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69334" y="1627427"/>
            <a:ext cx="5167792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BASE/ START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059711" y="1641201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/>
              <a:t>Turn left into the passage</a:t>
            </a:r>
          </a:p>
          <a:p>
            <a:pPr marL="342900" indent="-342900">
              <a:buAutoNum type="arabicParenR"/>
            </a:pPr>
            <a:r>
              <a:rPr lang="en-US" dirty="0"/>
              <a:t>Turn right</a:t>
            </a:r>
          </a:p>
          <a:p>
            <a:pPr marL="342900" indent="-342900">
              <a:buAutoNum type="arabicParenR"/>
            </a:pPr>
            <a:r>
              <a:rPr lang="en-US" dirty="0"/>
              <a:t>Turn right and head to the END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3273287"/>
            <a:ext cx="0" cy="159335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>
            <a:off x="1218957" y="3273287"/>
            <a:ext cx="3681509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5567" y="2115604"/>
            <a:ext cx="0" cy="115768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408682" y="4121915"/>
            <a:ext cx="0" cy="204342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138478" y="412191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2111974" y="2721545"/>
            <a:ext cx="2296708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192195" y="2057669"/>
            <a:ext cx="2346135" cy="30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5593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810833"/>
          </a:xfrm>
        </p:spPr>
        <p:txBody>
          <a:bodyPr>
            <a:normAutofit fontScale="90000"/>
          </a:bodyPr>
          <a:lstStyle/>
          <a:p>
            <a:r>
              <a:rPr lang="en-US" dirty="0"/>
              <a:t>MAZE 2: SENSOR USAGE PRACTICE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337134" y="6390847"/>
            <a:ext cx="3429000" cy="283845"/>
          </a:xfrm>
        </p:spPr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84122" y="1627427"/>
            <a:ext cx="5153003" cy="451117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84123" y="1349908"/>
            <a:ext cx="5153003" cy="2572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Solid North Wall</a:t>
            </a:r>
          </a:p>
        </p:txBody>
      </p:sp>
      <p:sp>
        <p:nvSpPr>
          <p:cNvPr id="23" name="Rectangle 22"/>
          <p:cNvSpPr/>
          <p:nvPr/>
        </p:nvSpPr>
        <p:spPr>
          <a:xfrm>
            <a:off x="4408682" y="5058254"/>
            <a:ext cx="1328443" cy="108034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BASE/ START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05895" y="1627427"/>
            <a:ext cx="1328443" cy="108034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END</a:t>
            </a:r>
          </a:p>
        </p:txBody>
      </p:sp>
      <p:sp>
        <p:nvSpPr>
          <p:cNvPr id="25" name="Rectangle 24"/>
          <p:cNvSpPr/>
          <p:nvPr/>
        </p:nvSpPr>
        <p:spPr>
          <a:xfrm>
            <a:off x="1173158" y="6138597"/>
            <a:ext cx="2777682" cy="50935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Do Not Touch this.</a:t>
            </a:r>
          </a:p>
          <a:p>
            <a:pPr algn="ctr"/>
            <a:r>
              <a:rPr lang="en-US" dirty="0"/>
              <a:t>Light box that falls over.</a:t>
            </a:r>
          </a:p>
        </p:txBody>
      </p:sp>
      <p:sp>
        <p:nvSpPr>
          <p:cNvPr id="15" name="Rectangle 14"/>
          <p:cNvSpPr/>
          <p:nvPr/>
        </p:nvSpPr>
        <p:spPr>
          <a:xfrm>
            <a:off x="6123979" y="2558191"/>
            <a:ext cx="2654261" cy="2093088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>
              <a:buAutoNum type="arabicParenR"/>
            </a:pPr>
            <a:r>
              <a:rPr lang="en-US" dirty="0"/>
              <a:t>Go out of base</a:t>
            </a:r>
          </a:p>
          <a:p>
            <a:pPr marL="342900" indent="-342900">
              <a:buAutoNum type="arabicParenR"/>
            </a:pPr>
            <a:r>
              <a:rPr lang="en-US" dirty="0"/>
              <a:t>Go up to the North wall and </a:t>
            </a:r>
            <a:r>
              <a:rPr lang="en-US" dirty="0">
                <a:solidFill>
                  <a:srgbClr val="FF0000"/>
                </a:solidFill>
              </a:rPr>
              <a:t>touch it</a:t>
            </a:r>
            <a:r>
              <a:rPr lang="en-US" dirty="0"/>
              <a:t>.</a:t>
            </a:r>
          </a:p>
          <a:p>
            <a:pPr marL="342900" indent="-342900">
              <a:buAutoNum type="arabicParenR"/>
            </a:pPr>
            <a:r>
              <a:rPr lang="en-US" dirty="0"/>
              <a:t>Back up turn and navigate through the passage</a:t>
            </a:r>
          </a:p>
          <a:p>
            <a:pPr marL="342900" indent="-342900">
              <a:buAutoNum type="arabicParenR"/>
            </a:pPr>
            <a:r>
              <a:rPr lang="en-US" dirty="0"/>
              <a:t>Go to the “do not touch this wall”.</a:t>
            </a:r>
            <a:r>
              <a:rPr lang="en-US" dirty="0">
                <a:solidFill>
                  <a:srgbClr val="FF0000"/>
                </a:solidFill>
              </a:rPr>
              <a:t> Don’t touch it.</a:t>
            </a:r>
          </a:p>
          <a:p>
            <a:pPr marL="342900" indent="-342900">
              <a:buAutoNum type="arabicParenR"/>
            </a:pPr>
            <a:r>
              <a:rPr lang="en-US" dirty="0"/>
              <a:t>Turn and go to the West wall.</a:t>
            </a:r>
          </a:p>
          <a:p>
            <a:pPr marL="342900" indent="-342900">
              <a:buAutoNum type="arabicParenR"/>
            </a:pPr>
            <a:r>
              <a:rPr lang="en-US" dirty="0"/>
              <a:t>Turn and head to the END!</a:t>
            </a:r>
          </a:p>
          <a:p>
            <a:pPr marL="342900" indent="-342900">
              <a:buAutoNum type="arabicParenR"/>
            </a:pPr>
            <a:endParaRPr lang="en-US" dirty="0"/>
          </a:p>
          <a:p>
            <a:r>
              <a:rPr lang="en-US" dirty="0"/>
              <a:t>USE 2-3 SENSORS!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4948818" y="1616669"/>
            <a:ext cx="0" cy="324997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022285" y="3064313"/>
            <a:ext cx="14854" cy="263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flipH="1">
            <a:off x="1218957" y="5792559"/>
            <a:ext cx="18033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1189375" y="2561780"/>
            <a:ext cx="0" cy="30366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1965121" y="1627427"/>
            <a:ext cx="0" cy="343082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4408682" y="2994991"/>
            <a:ext cx="0" cy="314360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4789753" y="1659150"/>
            <a:ext cx="23159" cy="62139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reeform 2"/>
          <p:cNvSpPr/>
          <p:nvPr/>
        </p:nvSpPr>
        <p:spPr>
          <a:xfrm>
            <a:off x="2761668" y="2255188"/>
            <a:ext cx="465313" cy="3343238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9" name="Freeform 28"/>
          <p:cNvSpPr/>
          <p:nvPr/>
        </p:nvSpPr>
        <p:spPr>
          <a:xfrm>
            <a:off x="3212127" y="2133657"/>
            <a:ext cx="1467077" cy="158929"/>
          </a:xfrm>
          <a:custGeom>
            <a:avLst/>
            <a:gdLst>
              <a:gd name="connsiteX0" fmla="*/ 1773382 w 1773382"/>
              <a:gd name="connsiteY0" fmla="*/ 0 h 3445164"/>
              <a:gd name="connsiteX1" fmla="*/ 249382 w 1773382"/>
              <a:gd name="connsiteY1" fmla="*/ 1246909 h 3445164"/>
              <a:gd name="connsiteX2" fmla="*/ 0 w 1773382"/>
              <a:gd name="connsiteY2" fmla="*/ 3445164 h 34451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73382" h="3445164">
                <a:moveTo>
                  <a:pt x="1773382" y="0"/>
                </a:moveTo>
                <a:cubicBezTo>
                  <a:pt x="1159164" y="336357"/>
                  <a:pt x="544946" y="672715"/>
                  <a:pt x="249382" y="1246909"/>
                </a:cubicBezTo>
                <a:cubicBezTo>
                  <a:pt x="-46182" y="1821103"/>
                  <a:pt x="43103" y="3055697"/>
                  <a:pt x="0" y="3445164"/>
                </a:cubicBezTo>
              </a:path>
            </a:pathLst>
          </a:cu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6" name="Picture 2" descr="https://openclipart.org/image/300px/svg_to_png/7449/freedo-Compass-rose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93885" y="1841623"/>
            <a:ext cx="700193" cy="70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32" name="Straight Arrow Connector 31"/>
          <p:cNvCxnSpPr/>
          <p:nvPr/>
        </p:nvCxnSpPr>
        <p:spPr>
          <a:xfrm flipH="1">
            <a:off x="3212127" y="2353810"/>
            <a:ext cx="1401251" cy="5461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983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 ON THE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3429000" cy="2355574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Program your robot to move forward and then stop exactly at the 3</a:t>
            </a:r>
            <a:r>
              <a:rPr lang="en-US" baseline="30000" dirty="0"/>
              <a:t>rd</a:t>
            </a:r>
            <a:r>
              <a:rPr lang="en-US" dirty="0"/>
              <a:t> line.</a:t>
            </a:r>
          </a:p>
          <a:p>
            <a:r>
              <a:rPr lang="en-US" dirty="0"/>
              <a:t>You must use a loop and a sensor!</a:t>
            </a:r>
          </a:p>
          <a:p>
            <a:br>
              <a:rPr lang="en-US" dirty="0"/>
            </a:br>
            <a:r>
              <a:rPr lang="en-US" dirty="0"/>
              <a:t>What sensor will you use?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67130" y="1948070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367130" y="2749509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367130" y="3537696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67130" y="4339454"/>
            <a:ext cx="1789044" cy="781878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6251706" y="2821131"/>
            <a:ext cx="0" cy="3036646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91038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65" y="439032"/>
            <a:ext cx="8245475" cy="1371600"/>
          </a:xfrm>
        </p:spPr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61514"/>
            <a:ext cx="8245474" cy="4526375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1800" dirty="0"/>
              <a:t>This tutorial was created by Sanjay Seshan and Arvind </a:t>
            </a:r>
            <a:r>
              <a:rPr lang="en-US" sz="1800" dirty="0" err="1"/>
              <a:t>Seshan</a:t>
            </a:r>
            <a:endParaRPr lang="en-US" sz="1800" dirty="0"/>
          </a:p>
          <a:p>
            <a:pPr marL="342900" indent="-342900">
              <a:buFont typeface="Arial"/>
              <a:buChar char="•"/>
            </a:pPr>
            <a:r>
              <a:rPr lang="en-US" sz="1800" dirty="0"/>
              <a:t>More lessons are available at www.ev3lessons.com</a:t>
            </a:r>
            <a:br>
              <a:rPr lang="en-US" sz="1800" b="0" dirty="0"/>
            </a:br>
            <a:endParaRPr lang="en-US" sz="1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EV3Lessons.com, 2016,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7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NonCommercial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-</a:t>
            </a:r>
            <a:r>
              <a:rPr kumimoji="0" lang="en-US" altLang="en-US" sz="20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ShareAlike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2"/>
              </a:rPr>
              <a:t> 4.0 International License</a:t>
            </a:r>
            <a:r>
              <a:rPr kumimoji="0" lang="en-US" altLang="en-US" sz="2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07450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6196</TotalTime>
  <Words>405</Words>
  <Application>Microsoft Macintosh PowerPoint</Application>
  <PresentationFormat>On-screen Show (4:3)</PresentationFormat>
  <Paragraphs>54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Helvetica Neue</vt:lpstr>
      <vt:lpstr>beginner</vt:lpstr>
      <vt:lpstr>Custom Design</vt:lpstr>
      <vt:lpstr>BEGINNER PROGRAMMING LESSON</vt:lpstr>
      <vt:lpstr>TEACHER INSTRUCTIONS</vt:lpstr>
      <vt:lpstr>Challenges in this Lesson</vt:lpstr>
      <vt:lpstr>Maze 1: MOVING STRAIGHT AND TURNING PRACTICE</vt:lpstr>
      <vt:lpstr>MAZE 2: SENSOR USAGE PRACTICE</vt:lpstr>
      <vt:lpstr>STOP ON THE LINE</vt:lpstr>
      <vt:lpstr>CREDITS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EV3 PROGRAMMING Lesson</dc:title>
  <dc:creator>Sanjay Seshan</dc:creator>
  <cp:lastModifiedBy>Sanjay Seshan</cp:lastModifiedBy>
  <cp:revision>8</cp:revision>
  <cp:lastPrinted>2016-07-05T01:01:43Z</cp:lastPrinted>
  <dcterms:created xsi:type="dcterms:W3CDTF">2014-08-07T02:19:13Z</dcterms:created>
  <dcterms:modified xsi:type="dcterms:W3CDTF">2018-10-03T15:15:10Z</dcterms:modified>
</cp:coreProperties>
</file>