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14" r:id="rId4"/>
    <p:sldId id="413" r:id="rId5"/>
    <p:sldId id="265" r:id="rId6"/>
    <p:sldId id="347" r:id="rId7"/>
    <p:sldId id="345" r:id="rId8"/>
    <p:sldId id="266" r:id="rId9"/>
    <p:sldId id="411" r:id="rId10"/>
    <p:sldId id="409" r:id="rId11"/>
    <p:sldId id="412" r:id="rId12"/>
    <p:sldId id="410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1" autoAdjust="0"/>
    <p:restoredTop sz="96218" autoAdjust="0"/>
  </p:normalViewPr>
  <p:slideViewPr>
    <p:cSldViewPr snapToGrid="0" snapToObjects="1">
      <p:cViewPr varScale="1">
        <p:scale>
          <a:sx n="115" d="100"/>
          <a:sy n="115" d="100"/>
        </p:scale>
        <p:origin x="11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1817-7154-1A4E-B0F9-9658FF0658C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62E-9731-754A-90A2-3B12639D328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5572-EB4F-E047-B120-A64A5289770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BB96-39D6-154F-95B5-4E94496E06D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smtClean="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286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BB7-A6A6-4245-B0EB-584AEC47EEC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3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3FEE-0BA9-8146-9DAD-5B71E747D1EB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33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C91D-2D23-7F47-80CC-2621822BD27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6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F9A3-7935-4746-8CD2-DF1AFED0A918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BCB1-75AE-B443-A753-A346420E8098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C10E-042F-EE43-A968-2C34152BC550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06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46B2-2D6D-2B46-97B0-9D09176144EB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AADF-94D8-3B4A-B157-513A7DD503C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A92F-4E29-E642-BC5B-9DE9E2E2D4F5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93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1E12-00DD-294B-A067-DEF3DB3A3AF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81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69E-4DEF-4D4E-9CD8-FA9B60DB35F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7E87-B7FE-F440-A844-E24C42014CC2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F06D-0E85-6C41-8C18-478ACF61FB14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5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0E7E-8862-B949-A8A9-93DF182C94F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46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8BC9-18A3-E842-BFC5-D628DB77000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F8DF-46A7-444A-BB76-3D8F4F23A2FC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06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7A2-99A7-7544-9826-90AEED0FF5E1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35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6F9-85EE-7A44-9535-0023235004AE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7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DD66-263D-FD4D-BBC7-090008334CA4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10A-0E52-734E-8F3A-7443B5676EC4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46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D91E-C223-EF44-9F44-EC760628CBA5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D62D-8D05-A642-BDFF-392F95E297D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139E-8563-034D-B6C9-D11741717041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2F08-B698-3D45-B443-9570DD39FE24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2141-F0C6-DC42-85B6-EA21694280A6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BC2D-9D07-2742-9EB2-5313CAF84404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5F1-B2DE-4247-B383-6A259E8F165A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368B-E87F-394B-B949-79B97F007E9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1C06-FC7A-8048-A441-87C927226903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F4BD-6C64-4843-A579-F18E02262C9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D136DA5-C170-FD4B-A022-D0CCDF0D787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2015 (Last edit: 7/07/2016)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62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7CB9-1D42-514A-874E-5EA87748A2E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tif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Turning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7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</a:t>
            </a:r>
            <a:r>
              <a:rPr lang="en-US" u="sng" dirty="0" smtClean="0">
                <a:solidFill>
                  <a:srgbClr val="00B050"/>
                </a:solidFill>
              </a:rPr>
              <a:t>2</a:t>
            </a:r>
            <a:endParaRPr lang="en-US" u="sng" dirty="0">
              <a:solidFill>
                <a:srgbClr val="00B050"/>
              </a:solidFill>
            </a:endParaRPr>
          </a:p>
          <a:p>
            <a:r>
              <a:rPr lang="en-US" b="0" dirty="0" smtClean="0"/>
              <a:t>You probably used a </a:t>
            </a:r>
            <a:r>
              <a:rPr lang="en-US" dirty="0" smtClean="0"/>
              <a:t>spin turn </a:t>
            </a:r>
            <a:r>
              <a:rPr lang="en-US" b="0" dirty="0" smtClean="0"/>
              <a:t>because it is better for tighter turns and gets you closer to the starting point!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260699"/>
            <a:ext cx="392242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>
                <a:solidFill>
                  <a:srgbClr val="00B050"/>
                </a:solidFill>
              </a:rPr>
              <a:t>Challenge 1</a:t>
            </a:r>
          </a:p>
          <a:p>
            <a:r>
              <a:rPr lang="en-US" b="0" dirty="0" smtClean="0"/>
              <a:t>You probably used a combination of move steering to go straight and do </a:t>
            </a:r>
            <a:r>
              <a:rPr lang="en-US" dirty="0" smtClean="0"/>
              <a:t>pivot turns</a:t>
            </a:r>
            <a:r>
              <a:rPr lang="en-US" b="0" dirty="0" smtClean="0"/>
              <a:t> to go around the box.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37" name="Rectangle 36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45" name="Group 44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50" name="Rounded Rectangle 49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and End position</a:t>
              </a:r>
              <a:endParaRPr lang="en-US" sz="1400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Snip Same Side Corner Rectangle 78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First Base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82" name="Group 81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81" name="Snip Same Side Corner Rectangle 80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Second Base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5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343"/>
            <a:ext cx="8245474" cy="4596546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turn the robot a desired number of degrees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the differences between Spin and Pivot 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program two different type of 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write </a:t>
            </a:r>
            <a:r>
              <a:rPr lang="en-US" smtClean="0"/>
              <a:t>pseudocode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Vs. SPIN Turns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087" y="977739"/>
            <a:ext cx="54978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Degree Pivot Turn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Degree Spin Turn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189" y="1255771"/>
            <a:ext cx="280502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where the robot ends in both pictures after a 180 degree turn. </a:t>
            </a:r>
          </a:p>
          <a:p>
            <a:endParaRPr lang="en-US" dirty="0"/>
          </a:p>
          <a:p>
            <a:r>
              <a:rPr lang="en-US" dirty="0" smtClean="0"/>
              <a:t>In the Spin Turn, the robot moves a lot less and that makes Spin Turns are great for tight positions. Spin turns tend to be a bit faster but also a little less accurate.</a:t>
            </a:r>
          </a:p>
          <a:p>
            <a:endParaRPr lang="en-US" dirty="0"/>
          </a:p>
          <a:p>
            <a:r>
              <a:rPr lang="en-US" dirty="0" smtClean="0"/>
              <a:t>So when you need to make turns, you should decide which turn is best for you!</a:t>
            </a: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43735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94082" y="437584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Position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82172" y="5404910"/>
            <a:ext cx="1339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Motors </a:t>
            </a:r>
          </a:p>
          <a:p>
            <a:pPr algn="ctr"/>
            <a:r>
              <a:rPr lang="en-US" dirty="0" smtClean="0"/>
              <a:t>B and C Move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Motor </a:t>
            </a:r>
          </a:p>
          <a:p>
            <a:pPr algn="ctr"/>
            <a:r>
              <a:rPr lang="en-US" dirty="0" smtClean="0"/>
              <a:t>B Moves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94858" y="17253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Position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Pivot and Spin turns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743390"/>
              </p:ext>
            </p:extLst>
          </p:nvPr>
        </p:nvGraphicFramePr>
        <p:xfrm>
          <a:off x="729916" y="1535189"/>
          <a:ext cx="7693293" cy="27131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8821"/>
                <a:gridCol w="1996362"/>
                <a:gridCol w="1770334"/>
                <a:gridCol w="1897776"/>
              </a:tblGrid>
              <a:tr h="503423">
                <a:tc gridSpan="4">
                  <a:txBody>
                    <a:bodyPr/>
                    <a:lstStyle/>
                    <a:p>
                      <a:pPr lvl="1" algn="ctr"/>
                      <a:r>
                        <a:rPr lang="en-US" dirty="0" smtClean="0"/>
                        <a:t>Steering Value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</a:tr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  <a:tr h="1042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  <a:tr h="7525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Turn Right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Turn Left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 Turn Right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</a:t>
                      </a:r>
                      <a:r>
                        <a:rPr lang="en-US" baseline="0" dirty="0" smtClean="0"/>
                        <a:t> Turn Left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13" name="Picture 12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3315" y="4478540"/>
            <a:ext cx="2846057" cy="1572108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flipV="1">
            <a:off x="3856092" y="4876150"/>
            <a:ext cx="376001" cy="100735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79020" y="6050648"/>
            <a:ext cx="31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Steering value here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91186" y="2383237"/>
            <a:ext cx="1144819" cy="1069096"/>
            <a:chOff x="892871" y="1572048"/>
            <a:chExt cx="1386064" cy="1452220"/>
          </a:xfrm>
        </p:grpSpPr>
        <p:grpSp>
          <p:nvGrpSpPr>
            <p:cNvPr id="11" name="Group 10"/>
            <p:cNvGrpSpPr/>
            <p:nvPr/>
          </p:nvGrpSpPr>
          <p:grpSpPr>
            <a:xfrm>
              <a:off x="892871" y="1572048"/>
              <a:ext cx="1199001" cy="1452220"/>
              <a:chOff x="6507213" y="1264631"/>
              <a:chExt cx="1199001" cy="1452220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04218" y="1264631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5" y="2347519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2" name="Curved Connector 11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81721" y="2416271"/>
            <a:ext cx="1302446" cy="1045659"/>
            <a:chOff x="648829" y="4659819"/>
            <a:chExt cx="1485589" cy="1520349"/>
          </a:xfrm>
        </p:grpSpPr>
        <p:grpSp>
          <p:nvGrpSpPr>
            <p:cNvPr id="26" name="Group 25"/>
            <p:cNvGrpSpPr/>
            <p:nvPr/>
          </p:nvGrpSpPr>
          <p:grpSpPr>
            <a:xfrm>
              <a:off x="809518" y="4659819"/>
              <a:ext cx="1199001" cy="1520349"/>
              <a:chOff x="6507213" y="1236164"/>
              <a:chExt cx="1199001" cy="1520349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16809" y="1236164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27" name="Curved Connector 26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70002" y="2392632"/>
            <a:ext cx="990314" cy="1082863"/>
            <a:chOff x="6507213" y="1285591"/>
            <a:chExt cx="1199001" cy="1470922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216809" y="1285591"/>
              <a:ext cx="465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46" name="Curved Connector 45"/>
          <p:cNvCxnSpPr/>
          <p:nvPr/>
        </p:nvCxnSpPr>
        <p:spPr>
          <a:xfrm flipV="1">
            <a:off x="4206427" y="310282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739936" y="2391265"/>
            <a:ext cx="1192067" cy="1016461"/>
            <a:chOff x="648830" y="4702271"/>
            <a:chExt cx="1359689" cy="1477897"/>
          </a:xfrm>
        </p:grpSpPr>
        <p:grpSp>
          <p:nvGrpSpPr>
            <p:cNvPr id="48" name="Group 47"/>
            <p:cNvGrpSpPr/>
            <p:nvPr/>
          </p:nvGrpSpPr>
          <p:grpSpPr>
            <a:xfrm>
              <a:off x="809518" y="4702271"/>
              <a:ext cx="1199001" cy="1477897"/>
              <a:chOff x="6507213" y="1278616"/>
              <a:chExt cx="1199001" cy="147789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7216809" y="127861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 rot="5400000">
              <a:off x="579473" y="5071186"/>
              <a:ext cx="566668" cy="427953"/>
            </a:xfrm>
            <a:prstGeom prst="curvedConnector3">
              <a:avLst>
                <a:gd name="adj1" fmla="val 504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urved Connector 57"/>
          <p:cNvCxnSpPr/>
          <p:nvPr/>
        </p:nvCxnSpPr>
        <p:spPr>
          <a:xfrm flipV="1">
            <a:off x="7865480" y="301737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051560" y="4693920"/>
            <a:ext cx="1894840" cy="10617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Move Steering Block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Pivot turn for 90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41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25" y="2168506"/>
            <a:ext cx="2846057" cy="157210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214186" y="2621445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1579" y="4619249"/>
            <a:ext cx="735581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Program your robot to turn 90 degrees....Does </a:t>
            </a:r>
            <a:r>
              <a:rPr lang="en-US" sz="2400" dirty="0">
                <a:solidFill>
                  <a:srgbClr val="FF0000"/>
                </a:solidFill>
              </a:rPr>
              <a:t>the robot </a:t>
            </a:r>
            <a:r>
              <a:rPr lang="en-US" sz="2400" dirty="0" smtClean="0">
                <a:solidFill>
                  <a:srgbClr val="FF0000"/>
                </a:solidFill>
              </a:rPr>
              <a:t>actually turn </a:t>
            </a:r>
            <a:r>
              <a:rPr lang="en-US" sz="2400" dirty="0">
                <a:solidFill>
                  <a:srgbClr val="FF0000"/>
                </a:solidFill>
              </a:rPr>
              <a:t>90 </a:t>
            </a:r>
            <a:r>
              <a:rPr lang="en-US" sz="2400" dirty="0" smtClean="0">
                <a:solidFill>
                  <a:srgbClr val="FF0000"/>
                </a:solidFill>
              </a:rPr>
              <a:t>degrees if you just pick 90 degrees for distance?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860261" y="3448087"/>
            <a:ext cx="927652" cy="1068696"/>
          </a:xfrm>
          <a:prstGeom prst="straightConnector1">
            <a:avLst/>
          </a:prstGeom>
          <a:ln w="38100" cmpd="sng"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741" y="1282413"/>
            <a:ext cx="3012848" cy="374207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87217" y="2926522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95941" y="2270758"/>
            <a:ext cx="1386064" cy="1371767"/>
            <a:chOff x="892871" y="1692163"/>
            <a:chExt cx="1386064" cy="1371767"/>
          </a:xfrm>
        </p:grpSpPr>
        <p:grpSp>
          <p:nvGrpSpPr>
            <p:cNvPr id="16" name="Group 15"/>
            <p:cNvGrpSpPr/>
            <p:nvPr/>
          </p:nvGrpSpPr>
          <p:grpSpPr>
            <a:xfrm>
              <a:off x="892871" y="1692163"/>
              <a:ext cx="1199001" cy="1371767"/>
              <a:chOff x="6507213" y="1384746"/>
              <a:chExt cx="1199001" cy="1371767"/>
            </a:xfrm>
          </p:grpSpPr>
          <p:grpSp>
            <p:nvGrpSpPr>
              <p:cNvPr id="20" name="Group 19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8" name="Curved Connector 17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7354057" y="2240817"/>
            <a:ext cx="1199001" cy="1371767"/>
            <a:chOff x="6507213" y="1384746"/>
            <a:chExt cx="1199001" cy="1371767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01774" y="2042855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622040" y="5419331"/>
            <a:ext cx="2748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Ans. NO! </a:t>
            </a:r>
            <a:r>
              <a:rPr lang="en-US" sz="1600" dirty="0" smtClean="0"/>
              <a:t>Solution on next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the robot turn 90 degrees?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Ans. Try using the port view to measure the turn and then input the correct number of degrees.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239" y="4339196"/>
            <a:ext cx="3543904" cy="1957585"/>
          </a:xfrm>
          <a:prstGeom prst="rect">
            <a:avLst/>
          </a:prstGeom>
        </p:spPr>
      </p:pic>
      <p:pic>
        <p:nvPicPr>
          <p:cNvPr id="7" name="Picture 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43896"/>
            <a:ext cx="3987800" cy="4953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06762" y="5312071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896" y="3594722"/>
            <a:ext cx="3271738" cy="23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055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Split up class into groups as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Give each team a copy of the Turning Challenge Worksheet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 Details are on Slide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Discussion Page Slide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 Solution on Slide 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</a:t>
            </a:r>
            <a:r>
              <a:rPr lang="en-US" u="sng" dirty="0" smtClean="0">
                <a:solidFill>
                  <a:srgbClr val="00B050"/>
                </a:solidFill>
              </a:rPr>
              <a:t>2</a:t>
            </a:r>
            <a:endParaRPr lang="en-US" u="sng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Your robot baseball player must run to second base, </a:t>
            </a:r>
            <a:r>
              <a:rPr lang="en-US" b="0" dirty="0" smtClean="0">
                <a:solidFill>
                  <a:srgbClr val="FF0000"/>
                </a:solidFill>
              </a:rPr>
              <a:t>turn around</a:t>
            </a:r>
            <a:r>
              <a:rPr lang="en-US" b="0" dirty="0" smtClean="0"/>
              <a:t> and come back to first.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Go straight. Turn 180 degrees and return to the same spot.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353059"/>
            <a:ext cx="4100245" cy="2176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 smtClean="0">
                <a:solidFill>
                  <a:srgbClr val="00B050"/>
                </a:solidFill>
              </a:rPr>
              <a:t>Challenge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Your robot is a baseball player who has to run to all the bases and go back to home plate.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Can you program your robot to move forward and then turn left?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Use a square box or tape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and End position</a:t>
              </a:r>
              <a:endParaRPr lang="en-US" sz="1400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nip Same Side Corner Rectangle 20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First Base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38" name="Snip Same Side Corner Rectangle 37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Second Base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3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9109"/>
            <a:ext cx="8245474" cy="4373563"/>
          </a:xfrm>
        </p:spPr>
        <p:txBody>
          <a:bodyPr/>
          <a:lstStyle/>
          <a:p>
            <a:r>
              <a:rPr lang="en-US" dirty="0" smtClean="0"/>
              <a:t>Did you try PIVOT and SPIN turns?  What did you discover?</a:t>
            </a:r>
          </a:p>
          <a:p>
            <a:pPr marL="274320" lvl="1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Pivot turns were fine for Challenge 1, but for Challenge 2, if we used Pivot turns, we were farther away from the base.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dirty="0" smtClean="0"/>
              <a:t>What situations would one work better than the other?</a:t>
            </a:r>
          </a:p>
          <a:p>
            <a:pPr marL="274320" lvl="1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Spin turns are better for tight turns (places where there is not enough space) and you stay closer to your original position.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dirty="0" smtClean="0"/>
              <a:t>What is PSEUDOCODE?  Why do you think programmers find it useful? (</a:t>
            </a:r>
            <a:r>
              <a:rPr lang="en-US" dirty="0" err="1" smtClean="0"/>
              <a:t>pseudocode</a:t>
            </a:r>
            <a:r>
              <a:rPr lang="en-US" dirty="0" smtClean="0"/>
              <a:t> is from the worksheet)</a:t>
            </a:r>
          </a:p>
          <a:p>
            <a:pPr marL="274320" lvl="1" indent="0">
              <a:buNone/>
            </a:pPr>
            <a:r>
              <a:rPr lang="en-US" b="0" dirty="0" err="1" smtClean="0">
                <a:solidFill>
                  <a:srgbClr val="FF0000"/>
                </a:solidFill>
              </a:rPr>
              <a:t>Pseudocode</a:t>
            </a:r>
            <a:r>
              <a:rPr lang="en-US" b="0" dirty="0" smtClean="0">
                <a:solidFill>
                  <a:srgbClr val="FF0000"/>
                </a:solidFill>
              </a:rPr>
              <a:t> allows programmers to write out their code in plain English before you code in a programming language. It lets you plan and think before you sit down to code. It lets you share your ideas with others you are working with in a common language.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7/07/2016)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6281</TotalTime>
  <Words>720</Words>
  <Application>Microsoft Macintosh PowerPoint</Application>
  <PresentationFormat>On-screen Show (4:3)</PresentationFormat>
  <Paragraphs>133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Black</vt:lpstr>
      <vt:lpstr>Calibri</vt:lpstr>
      <vt:lpstr>Calibri Light</vt:lpstr>
      <vt:lpstr>Helvetica Neue</vt:lpstr>
      <vt:lpstr>Arial</vt:lpstr>
      <vt:lpstr>Custom Design</vt:lpstr>
      <vt:lpstr>beginner</vt:lpstr>
      <vt:lpstr>1_Custom Design</vt:lpstr>
      <vt:lpstr>BEGINNER PROGRAMMING LESSON</vt:lpstr>
      <vt:lpstr>Lesson Objectives</vt:lpstr>
      <vt:lpstr>PIVOT Vs. SPIN Turns</vt:lpstr>
      <vt:lpstr>How to Make Pivot and Spin turns</vt:lpstr>
      <vt:lpstr>MAKING A Pivot turn for 90 DEGREES</vt:lpstr>
      <vt:lpstr>how do you make the robot turn 90 degrees?</vt:lpstr>
      <vt:lpstr>TEACHER INSTRUCTIONS</vt:lpstr>
      <vt:lpstr>TURNING CHALLENGES</vt:lpstr>
      <vt:lpstr>CLASS Discussion GUIDE</vt:lpstr>
      <vt:lpstr>CHALLENGE SOLUTIONS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Microsoft Office User</cp:lastModifiedBy>
  <cp:revision>5</cp:revision>
  <dcterms:created xsi:type="dcterms:W3CDTF">2014-08-07T02:19:13Z</dcterms:created>
  <dcterms:modified xsi:type="dcterms:W3CDTF">2016-07-20T03:17:12Z</dcterms:modified>
</cp:coreProperties>
</file>