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20"/>
  </p:notesMasterIdLst>
  <p:handoutMasterIdLst>
    <p:handoutMasterId r:id="rId21"/>
  </p:handoutMasterIdLst>
  <p:sldIdLst>
    <p:sldId id="412" r:id="rId3"/>
    <p:sldId id="405" r:id="rId4"/>
    <p:sldId id="411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76" r:id="rId14"/>
    <p:sldId id="409" r:id="rId15"/>
    <p:sldId id="410" r:id="rId16"/>
    <p:sldId id="377" r:id="rId17"/>
    <p:sldId id="408" r:id="rId18"/>
    <p:sldId id="40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900"/>
    <a:srgbClr val="6B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5"/>
    <p:restoredTop sz="96346" autoAdjust="0"/>
  </p:normalViewPr>
  <p:slideViewPr>
    <p:cSldViewPr snapToGrid="0" snapToObjects="1">
      <p:cViewPr varScale="1">
        <p:scale>
          <a:sx n="146" d="100"/>
          <a:sy n="146" d="100"/>
        </p:scale>
        <p:origin x="10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notesViewPr>
    <p:cSldViewPr snapToGrid="0" snapToObjects="1">
      <p:cViewPr varScale="1">
        <p:scale>
          <a:sx n="114" d="100"/>
          <a:sy n="114" d="100"/>
        </p:scale>
        <p:origin x="42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9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Right side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85AEE0-3598-4062-9022-895D296AD73A}" type="slidenum">
              <a:rPr lang="en-US">
                <a:latin typeface="Calibri" pitchFamily="34" charset="0"/>
              </a:rPr>
              <a:pPr eaLnBrk="1" hangingPunct="1"/>
              <a:t>11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6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Right side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85AEE0-3598-4062-9022-895D296AD73A}" type="slidenum">
              <a:rPr lang="en-US">
                <a:latin typeface="Calibri" pitchFamily="34" charset="0"/>
              </a:rPr>
              <a:pPr eaLnBrk="1" hangingPunct="1"/>
              <a:t>12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6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65AB-73D3-9746-B39E-58B72EE2EEA3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13670" y="-554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14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0C5A-BD1B-D24B-8B68-3C46332E011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08F-F0D7-CD42-B488-0B5976CFC56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5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A2-C704-D74B-901D-4BF2A48779EF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4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97F4-EB3B-5345-A39B-58A6CB322A0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9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FA83-E9E7-2A40-AEAD-EA833EF2FB4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8DB1-7E3B-2749-B8EA-91FB00995D98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B4BE-F80E-D84E-9524-FB9C09FE6337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7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727A-813D-164B-A871-F68C6369A23D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2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A911-E579-FA44-86DD-523D726D6737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3036-B722-6E4B-9829-8F4AF5446D0A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4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4021-E2FF-0343-BB35-14C5653F6DCB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33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D683-AF56-FE47-BDCE-BFE65B62C83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2B0-766F-9B4F-B153-6ABA39302339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28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ECF9-2EE7-454A-81DF-D0A7465A20D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5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199-EB07-B74B-B7FB-754FFF43DD43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7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BF2-6D9D-9D43-831C-9EED32A3E9D7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CE91-D2F2-7A44-9D58-B74E1A35C0C1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8639-E0B6-6F4A-BD81-ABABAAA74D03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FA13-E0B4-1D4B-9A75-AEBAA3298A65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4D46-ABB3-8842-81F5-73672BDA177B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0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9E03-46B4-DF44-865E-52006E59A3DE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0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D8B98D3-1B23-0B41-A1CE-90E188488B8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1390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71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6E18B-37E4-F344-A1BF-2224B4BA13D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122424"/>
            <a:ext cx="6858000" cy="914400"/>
          </a:xfrm>
        </p:spPr>
        <p:txBody>
          <a:bodyPr/>
          <a:lstStyle/>
          <a:p>
            <a:r>
              <a:rPr lang="en-US" dirty="0"/>
              <a:t>EV3 CLASSROOM: </a:t>
            </a:r>
          </a:p>
          <a:p>
            <a:r>
              <a:rPr lang="en-US" dirty="0"/>
              <a:t>Basic Line Follower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C17733D-748B-0C49-B987-2B3AC730727F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4868091" y="272833"/>
            <a:ext cx="3897684" cy="1598052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sz="3200" dirty="0"/>
              <a:t>BEGINNER PROGRAMMING LESSON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73E5382-8DCC-1F48-AD9A-1B0C53A27C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77385C0-1A80-B143-BD94-DE5ED83EF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A393CB9-D521-2340-ACDC-D009F20FC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39" y="4670203"/>
            <a:ext cx="6045200" cy="1485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Follower challenge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837" y="826974"/>
            <a:ext cx="6282021" cy="383893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1: </a:t>
            </a:r>
            <a:r>
              <a:rPr lang="en-US" dirty="0"/>
              <a:t>Write a program that follows the RIGHT edge of a line.</a:t>
            </a:r>
          </a:p>
          <a:p>
            <a:r>
              <a:rPr lang="en-US" dirty="0"/>
              <a:t>Hints: If your sensor sees black, turn right. If your sensor sees white, turn left. Use loops and switches!</a:t>
            </a:r>
          </a:p>
          <a:p>
            <a:r>
              <a:rPr lang="en-US" dirty="0">
                <a:solidFill>
                  <a:srgbClr val="FF0000"/>
                </a:solidFill>
              </a:rPr>
              <a:t>Step 2: </a:t>
            </a:r>
            <a:r>
              <a:rPr lang="en-US" dirty="0"/>
              <a:t>Try it out on different lines.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Did your line follower work the same on straight and curved lines?</a:t>
            </a:r>
          </a:p>
          <a:p>
            <a:r>
              <a:rPr lang="en-US" dirty="0">
                <a:solidFill>
                  <a:srgbClr val="FF0000"/>
                </a:solidFill>
              </a:rPr>
              <a:t>Step 3: If not, </a:t>
            </a:r>
            <a:r>
              <a:rPr lang="en-US" dirty="0"/>
              <a:t>instead of turn Steering = 50, try smaller values. </a:t>
            </a:r>
          </a:p>
          <a:p>
            <a:r>
              <a:rPr lang="en-US" dirty="0"/>
              <a:t>Is it better on the curved lines now?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451505" y="1524318"/>
            <a:ext cx="41640" cy="4285563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8099641" y="1491616"/>
            <a:ext cx="452149" cy="4318265"/>
          </a:xfrm>
          <a:custGeom>
            <a:avLst/>
            <a:gdLst>
              <a:gd name="connsiteX0" fmla="*/ 326318 w 452149"/>
              <a:gd name="connsiteY0" fmla="*/ 4318265 h 4318265"/>
              <a:gd name="connsiteX1" fmla="*/ 295088 w 452149"/>
              <a:gd name="connsiteY1" fmla="*/ 4172516 h 4318265"/>
              <a:gd name="connsiteX2" fmla="*/ 451240 w 452149"/>
              <a:gd name="connsiteY2" fmla="*/ 3516647 h 4318265"/>
              <a:gd name="connsiteX3" fmla="*/ 211807 w 452149"/>
              <a:gd name="connsiteY3" fmla="*/ 2787903 h 4318265"/>
              <a:gd name="connsiteX4" fmla="*/ 378369 w 452149"/>
              <a:gd name="connsiteY4" fmla="*/ 2090391 h 4318265"/>
              <a:gd name="connsiteX5" fmla="*/ 170166 w 452149"/>
              <a:gd name="connsiteY5" fmla="*/ 1528217 h 4318265"/>
              <a:gd name="connsiteX6" fmla="*/ 388779 w 452149"/>
              <a:gd name="connsiteY6" fmla="*/ 966043 h 4318265"/>
              <a:gd name="connsiteX7" fmla="*/ 14015 w 452149"/>
              <a:gd name="connsiteY7" fmla="*/ 216478 h 4318265"/>
              <a:gd name="connsiteX8" fmla="*/ 76475 w 452149"/>
              <a:gd name="connsiteY8" fmla="*/ 18676 h 4318265"/>
              <a:gd name="connsiteX9" fmla="*/ 45245 w 452149"/>
              <a:gd name="connsiteY9" fmla="*/ 8266 h 4318265"/>
              <a:gd name="connsiteX10" fmla="*/ 45245 w 452149"/>
              <a:gd name="connsiteY10" fmla="*/ 8266 h 431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149" h="4318265">
                <a:moveTo>
                  <a:pt x="326318" y="4318265"/>
                </a:moveTo>
                <a:cubicBezTo>
                  <a:pt x="300293" y="4312192"/>
                  <a:pt x="274268" y="4306119"/>
                  <a:pt x="295088" y="4172516"/>
                </a:cubicBezTo>
                <a:cubicBezTo>
                  <a:pt x="315908" y="4038913"/>
                  <a:pt x="465120" y="3747416"/>
                  <a:pt x="451240" y="3516647"/>
                </a:cubicBezTo>
                <a:cubicBezTo>
                  <a:pt x="437360" y="3285878"/>
                  <a:pt x="223952" y="3025612"/>
                  <a:pt x="211807" y="2787903"/>
                </a:cubicBezTo>
                <a:cubicBezTo>
                  <a:pt x="199662" y="2550194"/>
                  <a:pt x="385309" y="2300339"/>
                  <a:pt x="378369" y="2090391"/>
                </a:cubicBezTo>
                <a:cubicBezTo>
                  <a:pt x="371429" y="1880443"/>
                  <a:pt x="168431" y="1715608"/>
                  <a:pt x="170166" y="1528217"/>
                </a:cubicBezTo>
                <a:cubicBezTo>
                  <a:pt x="171901" y="1340826"/>
                  <a:pt x="414804" y="1184666"/>
                  <a:pt x="388779" y="966043"/>
                </a:cubicBezTo>
                <a:cubicBezTo>
                  <a:pt x="362754" y="747420"/>
                  <a:pt x="66066" y="374372"/>
                  <a:pt x="14015" y="216478"/>
                </a:cubicBezTo>
                <a:cubicBezTo>
                  <a:pt x="-38036" y="58584"/>
                  <a:pt x="71270" y="53378"/>
                  <a:pt x="76475" y="18676"/>
                </a:cubicBezTo>
                <a:cubicBezTo>
                  <a:pt x="81680" y="-16026"/>
                  <a:pt x="45245" y="8266"/>
                  <a:pt x="45245" y="8266"/>
                </a:cubicBezTo>
                <a:lnTo>
                  <a:pt x="45245" y="8266"/>
                </a:ln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77147" y="5101936"/>
            <a:ext cx="1028700" cy="602692"/>
          </a:xfrm>
          <a:prstGeom prst="ellipse">
            <a:avLst/>
          </a:prstGeom>
          <a:noFill/>
          <a:ln w="57150" cmpd="sng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16200000">
            <a:off x="6949709" y="5464876"/>
            <a:ext cx="948822" cy="1002435"/>
            <a:chOff x="6507213" y="1384746"/>
            <a:chExt cx="1199001" cy="1371767"/>
          </a:xfrm>
        </p:grpSpPr>
        <p:grpSp>
          <p:nvGrpSpPr>
            <p:cNvPr id="13" name="Group 12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 rot="16200000">
            <a:off x="7900777" y="5455610"/>
            <a:ext cx="948822" cy="1002435"/>
            <a:chOff x="6507213" y="1384746"/>
            <a:chExt cx="1199001" cy="1371767"/>
          </a:xfrm>
        </p:grpSpPr>
        <p:grpSp>
          <p:nvGrpSpPr>
            <p:cNvPr id="21" name="Group 20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605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LINE FOLLOWING CHALLENGE SOLUTION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5300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3065" y="5330380"/>
            <a:ext cx="774851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Q. Does this program follow the Right or Left side of a line?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A. The robot is following the Right Side of the line.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F3F3E3-BAFB-A14B-9F57-FC2D2E53C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844" y="1392042"/>
            <a:ext cx="4506191" cy="39383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A33513B-AF8B-E244-AA1D-6684DA407E16}"/>
              </a:ext>
            </a:extLst>
          </p:cNvPr>
          <p:cNvSpPr txBox="1"/>
          <p:nvPr/>
        </p:nvSpPr>
        <p:spPr>
          <a:xfrm>
            <a:off x="4869035" y="3136612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sensors sees black turn right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3E96D2-5291-B74E-98E3-CD7A9F292DD7}"/>
              </a:ext>
            </a:extLst>
          </p:cNvPr>
          <p:cNvSpPr txBox="1"/>
          <p:nvPr/>
        </p:nvSpPr>
        <p:spPr>
          <a:xfrm>
            <a:off x="4869034" y="3941108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sensors sees white turn left</a:t>
            </a:r>
          </a:p>
        </p:txBody>
      </p:sp>
    </p:spTree>
    <p:extLst>
      <p:ext uri="{BB962C8B-B14F-4D97-AF65-F5344CB8AC3E}">
        <p14:creationId xmlns:p14="http://schemas.microsoft.com/office/powerpoint/2010/main" val="372162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CHALLENGE 1 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5300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3065" y="5330380"/>
            <a:ext cx="77485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Q. This line follower goes forever. How do we make this stop?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A. Change which loop block you picked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87A4D9-C8E6-554A-A747-254485FC3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671" y="1319306"/>
            <a:ext cx="4506191" cy="39383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23DD31B-F937-7646-916F-5A8A9077AF16}"/>
              </a:ext>
            </a:extLst>
          </p:cNvPr>
          <p:cNvSpPr txBox="1"/>
          <p:nvPr/>
        </p:nvSpPr>
        <p:spPr>
          <a:xfrm>
            <a:off x="4837862" y="2996087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 follow on right side of the line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65DAEF-36A5-A54C-990E-8A1F88FF69EB}"/>
              </a:ext>
            </a:extLst>
          </p:cNvPr>
          <p:cNvSpPr txBox="1"/>
          <p:nvPr/>
        </p:nvSpPr>
        <p:spPr>
          <a:xfrm>
            <a:off x="4837861" y="2090925"/>
            <a:ext cx="3207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Repeat forever</a:t>
            </a:r>
          </a:p>
        </p:txBody>
      </p:sp>
    </p:spTree>
    <p:extLst>
      <p:ext uri="{BB962C8B-B14F-4D97-AF65-F5344CB8AC3E}">
        <p14:creationId xmlns:p14="http://schemas.microsoft.com/office/powerpoint/2010/main" val="61245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follower challenge 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264" y="1055594"/>
            <a:ext cx="79727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Part 1: Make a line follower that stops when you press the touch sensor</a:t>
            </a:r>
          </a:p>
          <a:p>
            <a:endParaRPr lang="en-US" sz="2800" dirty="0"/>
          </a:p>
          <a:p>
            <a:r>
              <a:rPr lang="en-US" sz="2800" dirty="0"/>
              <a:t>Part 2: Make a line follower that stops after it travels 1500 degrees</a:t>
            </a:r>
          </a:p>
        </p:txBody>
      </p:sp>
    </p:spTree>
    <p:extLst>
      <p:ext uri="{BB962C8B-B14F-4D97-AF65-F5344CB8AC3E}">
        <p14:creationId xmlns:p14="http://schemas.microsoft.com/office/powerpoint/2010/main" val="1279653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 2 SOLUTION: </a:t>
            </a:r>
            <a:r>
              <a:rPr lang="en-US" dirty="0" err="1"/>
              <a:t>SEnsor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6B1904-208F-F64C-8A79-D00A96271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41" y="1372190"/>
            <a:ext cx="5354485" cy="49859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F437DA-D815-8C49-8CD7-6AA5DD1D35AF}"/>
              </a:ext>
            </a:extLst>
          </p:cNvPr>
          <p:cNvSpPr txBox="1"/>
          <p:nvPr/>
        </p:nvSpPr>
        <p:spPr>
          <a:xfrm>
            <a:off x="5631077" y="5476009"/>
            <a:ext cx="2283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Stop motors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C5FC86-029A-C341-BE7A-6C53A314E7F6}"/>
              </a:ext>
            </a:extLst>
          </p:cNvPr>
          <p:cNvSpPr txBox="1"/>
          <p:nvPr/>
        </p:nvSpPr>
        <p:spPr>
          <a:xfrm>
            <a:off x="5602542" y="3755775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 follow on right side of the 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729CC0-5953-3642-8D08-0D5C1E91A20C}"/>
              </a:ext>
            </a:extLst>
          </p:cNvPr>
          <p:cNvSpPr txBox="1"/>
          <p:nvPr/>
        </p:nvSpPr>
        <p:spPr>
          <a:xfrm>
            <a:off x="5602541" y="2180493"/>
            <a:ext cx="3207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Repeat until Touch Sensor is pressed</a:t>
            </a:r>
          </a:p>
        </p:txBody>
      </p:sp>
    </p:spTree>
    <p:extLst>
      <p:ext uri="{BB962C8B-B14F-4D97-AF65-F5344CB8AC3E}">
        <p14:creationId xmlns:p14="http://schemas.microsoft.com/office/powerpoint/2010/main" val="61583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 2 SOLUTION: PARTICULAR distance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BC5CAA-57D6-C248-986C-1C3005D9B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27" y="1284883"/>
            <a:ext cx="5214146" cy="50732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6F4455C-4CBF-BD4D-8865-93EA966BE537}"/>
              </a:ext>
            </a:extLst>
          </p:cNvPr>
          <p:cNvSpPr txBox="1"/>
          <p:nvPr/>
        </p:nvSpPr>
        <p:spPr>
          <a:xfrm>
            <a:off x="5655474" y="5870863"/>
            <a:ext cx="2283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Stop motors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AE6885-7EAE-9543-9ED6-45EF4F66C11C}"/>
              </a:ext>
            </a:extLst>
          </p:cNvPr>
          <p:cNvSpPr txBox="1"/>
          <p:nvPr/>
        </p:nvSpPr>
        <p:spPr>
          <a:xfrm>
            <a:off x="5602542" y="3755775"/>
            <a:ext cx="320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 follow on right side of the 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89F046-9FE9-7940-9C1C-70EEA661C6CE}"/>
              </a:ext>
            </a:extLst>
          </p:cNvPr>
          <p:cNvSpPr txBox="1"/>
          <p:nvPr/>
        </p:nvSpPr>
        <p:spPr>
          <a:xfrm>
            <a:off x="5629007" y="2779059"/>
            <a:ext cx="3207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Repeat until rotation sensor has moved 1500 degreed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2F749D-425E-A542-9575-D4E172FB091D}"/>
              </a:ext>
            </a:extLst>
          </p:cNvPr>
          <p:cNvSpPr txBox="1"/>
          <p:nvPr/>
        </p:nvSpPr>
        <p:spPr>
          <a:xfrm>
            <a:off x="5629007" y="1993161"/>
            <a:ext cx="3207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Reset rotation sensor (Reset Degrees Counted) on Motor C</a:t>
            </a:r>
          </a:p>
        </p:txBody>
      </p:sp>
    </p:spTree>
    <p:extLst>
      <p:ext uri="{BB962C8B-B14F-4D97-AF65-F5344CB8AC3E}">
        <p14:creationId xmlns:p14="http://schemas.microsoft.com/office/powerpoint/2010/main" val="536468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GUIDE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56632"/>
            <a:ext cx="8245474" cy="5101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is it important for the robot to follow the same side of the line?</a:t>
            </a:r>
          </a:p>
          <a:p>
            <a:r>
              <a:rPr lang="en-US" dirty="0"/>
              <a:t>	</a:t>
            </a:r>
            <a:r>
              <a:rPr lang="en-US" b="0" dirty="0"/>
              <a:t>The robot only knows to check if it is on or off the line. </a:t>
            </a:r>
            <a:endParaRPr lang="en-US" dirty="0"/>
          </a:p>
          <a:p>
            <a:r>
              <a:rPr lang="en-US" dirty="0"/>
              <a:t>This is </a:t>
            </a:r>
            <a:r>
              <a:rPr lang="en-US"/>
              <a:t>a basic line </a:t>
            </a:r>
            <a:r>
              <a:rPr lang="en-US" dirty="0"/>
              <a:t>follower.  What are some things that were not good about this line follower? Do you think the line follower can be improved?</a:t>
            </a:r>
          </a:p>
          <a:p>
            <a:r>
              <a:rPr lang="en-US" dirty="0"/>
              <a:t>	</a:t>
            </a:r>
            <a:r>
              <a:rPr lang="en-US" b="0" dirty="0"/>
              <a:t>It wiggles a lot. Smoother line followers are described in the	Advanced lessons</a:t>
            </a:r>
            <a:endParaRPr lang="en-US" dirty="0"/>
          </a:p>
          <a:p>
            <a:r>
              <a:rPr lang="en-US" dirty="0"/>
              <a:t>What sensor measures how far you have travelled?</a:t>
            </a:r>
          </a:p>
          <a:p>
            <a:r>
              <a:rPr lang="en-US" dirty="0"/>
              <a:t>	</a:t>
            </a:r>
            <a:r>
              <a:rPr lang="en-US" b="0" dirty="0"/>
              <a:t>The rotation sensor used in Challenge 2 solution measures 	how much the wheels have turned</a:t>
            </a:r>
            <a:endParaRPr lang="en-US" dirty="0"/>
          </a:p>
          <a:p>
            <a:r>
              <a:rPr lang="en-US" dirty="0"/>
              <a:t>How would you write a line follower that will stop when it sees a line? Or another color?</a:t>
            </a:r>
          </a:p>
          <a:p>
            <a:r>
              <a:rPr lang="en-US" dirty="0"/>
              <a:t>	</a:t>
            </a:r>
            <a:r>
              <a:rPr lang="en-US" b="0" dirty="0"/>
              <a:t>Change the loop exit condition to use the color sensor.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144"/>
            <a:ext cx="8245474" cy="471102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This tutorial was created by Sanjay </a:t>
            </a:r>
            <a:r>
              <a:rPr lang="en-US" dirty="0" err="1"/>
              <a:t>Seshan</a:t>
            </a:r>
            <a:r>
              <a:rPr lang="en-US" dirty="0"/>
              <a:t> and Arvind </a:t>
            </a:r>
            <a:r>
              <a:rPr lang="en-US" dirty="0" err="1"/>
              <a:t>Seshan</a:t>
            </a:r>
            <a:r>
              <a:rPr lang="en-US" dirty="0"/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More lessons are available at www.ev3lessons.com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2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03412" y="1752600"/>
            <a:ext cx="8245474" cy="4373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humans and robots follow 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get a robot to follow a line using Color Mode on the EV3 Color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follow a line until a sensor is activated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follow a line for a particular distance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combine sensors, loops and switches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Slides 4-7 are animated.  For students to better understand how a line follower works and how a human and a robot follow a line, we recommend that you play the animation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Give each student/team a copy of the worksheet.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Challenge 1 begins on slide 10 and Challenge 2 on Slide 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Discussion Guide is on Slide 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More advanced students might be interested in other line followers on EV3Lessons.com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 THE MIDDLE?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208531" cy="4373563"/>
          </a:xfrm>
        </p:spPr>
        <p:txBody>
          <a:bodyPr/>
          <a:lstStyle/>
          <a:p>
            <a:r>
              <a:rPr lang="en-US" dirty="0"/>
              <a:t>Humans want to follow the line in the middle.  </a:t>
            </a:r>
          </a:p>
          <a:p>
            <a:r>
              <a:rPr lang="en-US" dirty="0"/>
              <a:t>Let’s have the robot do the same thing using the </a:t>
            </a:r>
            <a:r>
              <a:rPr lang="en-US" dirty="0">
                <a:solidFill>
                  <a:srgbClr val="FF0000"/>
                </a:solidFill>
              </a:rPr>
              <a:t>Color Sensor</a:t>
            </a:r>
          </a:p>
          <a:p>
            <a:r>
              <a:rPr lang="en-US" dirty="0"/>
              <a:t>What type of questions can we ask using this sensor</a:t>
            </a:r>
          </a:p>
          <a:p>
            <a:pPr lvl="1"/>
            <a:r>
              <a:rPr lang="en-US" dirty="0"/>
              <a:t>Are you on line or not?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54595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7014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00387787-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60" y="456126"/>
            <a:ext cx="812763" cy="171845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521883" y="5424547"/>
            <a:ext cx="660559" cy="790597"/>
            <a:chOff x="6310708" y="2223671"/>
            <a:chExt cx="809489" cy="898563"/>
          </a:xfrm>
        </p:grpSpPr>
        <p:sp>
          <p:nvSpPr>
            <p:cNvPr id="11" name="Rounded Rectangle 10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7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3047 L 0.01146 0.6460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4875089" y="3142782"/>
            <a:ext cx="0" cy="3219749"/>
          </a:xfrm>
          <a:prstGeom prst="line">
            <a:avLst/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0" y="1048073"/>
            <a:ext cx="4875089" cy="4189417"/>
          </a:xfrm>
          <a:prstGeom prst="arc">
            <a:avLst>
              <a:gd name="adj1" fmla="val 16199999"/>
              <a:gd name="adj2" fmla="val 0"/>
            </a:avLst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33433" y="5988322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33433" y="1986561"/>
            <a:ext cx="660559" cy="790597"/>
            <a:chOff x="6310708" y="2223671"/>
            <a:chExt cx="809489" cy="898563"/>
          </a:xfrm>
        </p:grpSpPr>
        <p:sp>
          <p:nvSpPr>
            <p:cNvPr id="29" name="Rounded Rectangle 2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Bent Arrow 33"/>
          <p:cNvSpPr/>
          <p:nvPr/>
        </p:nvSpPr>
        <p:spPr>
          <a:xfrm flipH="1">
            <a:off x="4366297" y="116623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 rot="19800000">
            <a:off x="4544808" y="1984602"/>
            <a:ext cx="660559" cy="790597"/>
            <a:chOff x="6310708" y="2223671"/>
            <a:chExt cx="809489" cy="898563"/>
          </a:xfrm>
        </p:grpSpPr>
        <p:sp>
          <p:nvSpPr>
            <p:cNvPr id="36" name="Rounded Rectangle 3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Bent Arrow 39"/>
          <p:cNvSpPr/>
          <p:nvPr/>
        </p:nvSpPr>
        <p:spPr>
          <a:xfrm flipH="1">
            <a:off x="3573538" y="37536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17100000">
            <a:off x="3528539" y="821707"/>
            <a:ext cx="660559" cy="790597"/>
            <a:chOff x="6310708" y="2223671"/>
            <a:chExt cx="809489" cy="898563"/>
          </a:xfrm>
        </p:grpSpPr>
        <p:sp>
          <p:nvSpPr>
            <p:cNvPr id="42" name="Rounded Rectangle 41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67118" y="3271059"/>
            <a:ext cx="29896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If we are on black, keep going straight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we are on white, turn left to get back to the line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Seems to work fine here…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9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579 L -0.11966 -0.1702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2" y="-8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-0.17646 -0.037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6" y="-1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4875089" y="3142782"/>
            <a:ext cx="0" cy="3219749"/>
          </a:xfrm>
          <a:prstGeom prst="line">
            <a:avLst/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flipH="1">
            <a:off x="4875089" y="1073047"/>
            <a:ext cx="4875089" cy="4189417"/>
          </a:xfrm>
          <a:prstGeom prst="arc">
            <a:avLst>
              <a:gd name="adj1" fmla="val 16199999"/>
              <a:gd name="adj2" fmla="val 0"/>
            </a:avLst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33433" y="5988322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33433" y="1986561"/>
            <a:ext cx="660559" cy="790597"/>
            <a:chOff x="6310708" y="2223671"/>
            <a:chExt cx="809489" cy="898563"/>
          </a:xfrm>
        </p:grpSpPr>
        <p:sp>
          <p:nvSpPr>
            <p:cNvPr id="29" name="Rounded Rectangle 2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Bent Arrow 33"/>
          <p:cNvSpPr/>
          <p:nvPr/>
        </p:nvSpPr>
        <p:spPr>
          <a:xfrm flipH="1">
            <a:off x="4366297" y="116623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 rot="19800000">
            <a:off x="4544808" y="1984602"/>
            <a:ext cx="660559" cy="790597"/>
            <a:chOff x="6310708" y="2223671"/>
            <a:chExt cx="809489" cy="898563"/>
          </a:xfrm>
        </p:grpSpPr>
        <p:sp>
          <p:nvSpPr>
            <p:cNvPr id="36" name="Rounded Rectangle 3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Bent Arrow 25"/>
          <p:cNvSpPr/>
          <p:nvPr/>
        </p:nvSpPr>
        <p:spPr>
          <a:xfrm flipH="1">
            <a:off x="3791364" y="828343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rot="17100000">
            <a:off x="3926157" y="1443644"/>
            <a:ext cx="660559" cy="790597"/>
            <a:chOff x="6310708" y="2223671"/>
            <a:chExt cx="809489" cy="898563"/>
          </a:xfrm>
        </p:grpSpPr>
        <p:sp>
          <p:nvSpPr>
            <p:cNvPr id="33" name="Rounded Rectangle 3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69087" y="2264463"/>
            <a:ext cx="38570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If we are on black, keep going straight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we are on white, turn left to get back to the line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OH NO… my robot is running away….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When the robot leaves the left side of the line, the program no longer works!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2.93259E-6 L -0.05471 -0.083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4" y="-4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-0.17646 -0.0379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6" y="-187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Following: ROBOT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774873" cy="4373563"/>
          </a:xfrm>
        </p:spPr>
        <p:txBody>
          <a:bodyPr>
            <a:normAutofit fontScale="92500"/>
          </a:bodyPr>
          <a:lstStyle/>
          <a:p>
            <a:r>
              <a:rPr lang="en-US" dirty="0"/>
              <a:t>Why could the Human follow the middle?: </a:t>
            </a:r>
          </a:p>
          <a:p>
            <a:pPr lvl="1"/>
            <a:r>
              <a:rPr lang="en-US" dirty="0"/>
              <a:t>They can </a:t>
            </a:r>
            <a:r>
              <a:rPr lang="en-US" dirty="0">
                <a:solidFill>
                  <a:srgbClr val="FF0000"/>
                </a:solidFill>
              </a:rPr>
              <a:t>see ahead.</a:t>
            </a:r>
          </a:p>
          <a:p>
            <a:pPr lvl="1"/>
            <a:r>
              <a:rPr lang="en-US" dirty="0"/>
              <a:t>They can </a:t>
            </a:r>
            <a:r>
              <a:rPr lang="en-US" dirty="0">
                <a:solidFill>
                  <a:srgbClr val="FF0000"/>
                </a:solidFill>
              </a:rPr>
              <a:t>see the whole line and its surroundings</a:t>
            </a:r>
          </a:p>
          <a:p>
            <a:pPr lvl="1"/>
            <a:r>
              <a:rPr lang="en-US" dirty="0"/>
              <a:t>They </a:t>
            </a:r>
            <a:r>
              <a:rPr lang="en-US" dirty="0">
                <a:solidFill>
                  <a:srgbClr val="FF0000"/>
                </a:solidFill>
              </a:rPr>
              <a:t>see both sides</a:t>
            </a:r>
            <a:r>
              <a:rPr lang="en-US" dirty="0"/>
              <a:t> and which side they left</a:t>
            </a:r>
          </a:p>
          <a:p>
            <a:endParaRPr lang="en-US" dirty="0"/>
          </a:p>
          <a:p>
            <a:r>
              <a:rPr lang="en-US" dirty="0"/>
              <a:t>Why can’t the Robot do the same thing?: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Can’t tell right or left side of the line</a:t>
            </a:r>
          </a:p>
          <a:p>
            <a:pPr lvl="1"/>
            <a:r>
              <a:rPr lang="en-US" dirty="0">
                <a:solidFill>
                  <a:srgbClr val="00B900"/>
                </a:solidFill>
              </a:rPr>
              <a:t>How do we make sure the robot always veers off on the SAME SIDE of the line?</a:t>
            </a:r>
          </a:p>
          <a:p>
            <a:pPr lvl="2"/>
            <a:r>
              <a:rPr lang="en-US" dirty="0"/>
              <a:t>Instead of the middle, could the robot follow the “edge”?</a:t>
            </a:r>
          </a:p>
          <a:p>
            <a:pPr lvl="1"/>
            <a:r>
              <a:rPr lang="en-US" dirty="0"/>
              <a:t>So now the robot will fall off only the same side.</a:t>
            </a:r>
          </a:p>
          <a:p>
            <a:pPr lvl="1"/>
            <a:r>
              <a:rPr lang="en-US" dirty="0"/>
              <a:t>We will now show you how this works!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7014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521883" y="5424547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934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9918E-6 3.85327E-6 L -0.0349 3.8532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91 -4.71882E-6 L -0.03491 -0.57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ROBOT LINE FOLLOWING Happens on the edges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1" y="175260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76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37213" y="1789420"/>
            <a:ext cx="463550" cy="4759325"/>
            <a:chOff x="2145" y="1178"/>
            <a:chExt cx="292" cy="2998"/>
          </a:xfrm>
        </p:grpSpPr>
        <p:grpSp>
          <p:nvGrpSpPr>
            <p:cNvPr id="54288" name="Group 5"/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54292" name="Line 6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93" name="Line 7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9" name="Group 8"/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54290" name="Line 9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91" name="Line 10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280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71174" y="175260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1" name="Group 13"/>
          <p:cNvGrpSpPr>
            <a:grpSpLocks/>
          </p:cNvGrpSpPr>
          <p:nvPr/>
        </p:nvGrpSpPr>
        <p:grpSpPr bwMode="auto">
          <a:xfrm>
            <a:off x="7364416" y="184626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54282" name="Group 14"/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54286" name="Line 15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7" name="Line 16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3" name="Group 17"/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54284" name="Line 18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5" name="Line 19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1499325" y="1177925"/>
            <a:ext cx="244305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Left side line following</a:t>
            </a:r>
          </a:p>
        </p:txBody>
      </p:sp>
      <p:sp>
        <p:nvSpPr>
          <p:cNvPr id="23" name="TextBox 22"/>
          <p:cNvSpPr txBox="1"/>
          <p:nvPr>
            <p:custDataLst>
              <p:tags r:id="rId6"/>
            </p:custDataLst>
          </p:nvPr>
        </p:nvSpPr>
        <p:spPr>
          <a:xfrm>
            <a:off x="5848350" y="1177925"/>
            <a:ext cx="259691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Right side line following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87396" y="2103060"/>
            <a:ext cx="263212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robot has to choose which way to turn when the color sensor sees a different color.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answer depends on what side of the line you are following!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766" y="1717527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If on black, turn left.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right.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84003" y="1779895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If on black, turn right.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left.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22321" y="5926364"/>
            <a:ext cx="660559" cy="790597"/>
            <a:chOff x="6310708" y="2223671"/>
            <a:chExt cx="809489" cy="898563"/>
          </a:xfrm>
        </p:grpSpPr>
        <p:sp>
          <p:nvSpPr>
            <p:cNvPr id="28" name="Rounded Rectangle 27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368843" y="5926364"/>
            <a:ext cx="660559" cy="790597"/>
            <a:chOff x="6310708" y="2223671"/>
            <a:chExt cx="809489" cy="898563"/>
          </a:xfrm>
        </p:grpSpPr>
        <p:sp>
          <p:nvSpPr>
            <p:cNvPr id="33" name="Rounded Rectangle 3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5538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starting the roboT on the correct side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EV3Lessons.com 2020 (Last edit: 12/21/2019)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977598" y="1288315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56327" name="Group 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flipH="1">
            <a:off x="1218898" y="1248628"/>
            <a:ext cx="914400" cy="3810000"/>
            <a:chOff x="3581400" y="1219200"/>
            <a:chExt cx="914400" cy="3810000"/>
          </a:xfrm>
        </p:grpSpPr>
        <p:cxnSp>
          <p:nvCxnSpPr>
            <p:cNvPr id="26" name="Straight Connector 25"/>
            <p:cNvCxnSpPr/>
            <p:nvPr>
              <p:custDataLst>
                <p:tags r:id="rId14"/>
              </p:custDataLst>
            </p:nvPr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>
              <p:custDataLst>
                <p:tags r:id="rId15"/>
              </p:custDataLst>
            </p:nvPr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>
              <p:custDataLst>
                <p:tags r:id="rId16"/>
              </p:custDataLst>
            </p:nvPr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>
              <p:custDataLst>
                <p:tags r:id="rId17"/>
              </p:custDataLst>
            </p:nvPr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>
              <p:custDataLst>
                <p:tags r:id="rId18"/>
              </p:custDataLst>
            </p:nvPr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>
            <p:custDataLst>
              <p:tags r:id="rId4"/>
            </p:custDataLst>
          </p:nvPr>
        </p:nvSpPr>
        <p:spPr>
          <a:xfrm>
            <a:off x="3018065" y="1302715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 rot="16200000" flipV="1">
            <a:off x="3230790" y="1251915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 rot="5400000" flipH="1" flipV="1">
            <a:off x="3148240" y="36077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 rot="10800000">
            <a:off x="3110140" y="44205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>
          <a:xfrm flipV="1">
            <a:off x="3170465" y="1978990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9"/>
            </p:custDataLst>
          </p:nvPr>
        </p:nvCxnSpPr>
        <p:spPr>
          <a:xfrm rot="10800000">
            <a:off x="3119665" y="28076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>
            <p:custDataLst>
              <p:tags r:id="rId10"/>
            </p:custDataLst>
          </p:nvPr>
        </p:nvSpPr>
        <p:spPr>
          <a:xfrm>
            <a:off x="8321674" y="1251914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56" name="Straight Connector 55"/>
          <p:cNvCxnSpPr/>
          <p:nvPr>
            <p:custDataLst>
              <p:tags r:id="rId11"/>
            </p:custDataLst>
          </p:nvPr>
        </p:nvCxnSpPr>
        <p:spPr>
          <a:xfrm flipH="1">
            <a:off x="4984749" y="4452314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12"/>
            </p:custDataLst>
          </p:nvPr>
        </p:nvCxnSpPr>
        <p:spPr>
          <a:xfrm flipH="1">
            <a:off x="5821362" y="4376114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13"/>
            </p:custDataLst>
          </p:nvPr>
        </p:nvCxnSpPr>
        <p:spPr>
          <a:xfrm flipH="1" flipV="1">
            <a:off x="6923087" y="4376114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08665" y="2170649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55671" y="184160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756" y="2313591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907896" y="5125554"/>
            <a:ext cx="660559" cy="790597"/>
            <a:chOff x="6310708" y="2223671"/>
            <a:chExt cx="809489" cy="898563"/>
          </a:xfrm>
        </p:grpSpPr>
        <p:sp>
          <p:nvSpPr>
            <p:cNvPr id="49" name="Rounded Rectangle 4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399065" y="5227128"/>
            <a:ext cx="660559" cy="790597"/>
            <a:chOff x="6310708" y="2223671"/>
            <a:chExt cx="809489" cy="898563"/>
          </a:xfrm>
        </p:grpSpPr>
        <p:sp>
          <p:nvSpPr>
            <p:cNvPr id="68" name="Rounded Rectangle 67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07182" y="5182566"/>
            <a:ext cx="660559" cy="790597"/>
            <a:chOff x="6310708" y="2223671"/>
            <a:chExt cx="809489" cy="898563"/>
          </a:xfrm>
        </p:grpSpPr>
        <p:sp>
          <p:nvSpPr>
            <p:cNvPr id="73" name="Rounded Rectangle 7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44072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6225</TotalTime>
  <Words>1118</Words>
  <Application>Microsoft Macintosh PowerPoint</Application>
  <PresentationFormat>On-screen Show (4:3)</PresentationFormat>
  <Paragraphs>141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Helvetica Neue</vt:lpstr>
      <vt:lpstr>Zapf Dingbats</vt:lpstr>
      <vt:lpstr>beginner</vt:lpstr>
      <vt:lpstr>Custom Design</vt:lpstr>
      <vt:lpstr>BEGINNER PROGRAMMING LESSON</vt:lpstr>
      <vt:lpstr>LESSON OBJECTIVES</vt:lpstr>
      <vt:lpstr>TEACHER INSTRUCTIONS</vt:lpstr>
      <vt:lpstr>FOLLOW THE MIDDLE?</vt:lpstr>
      <vt:lpstr>PowerPoint Presentation</vt:lpstr>
      <vt:lpstr>PowerPoint Presentation</vt:lpstr>
      <vt:lpstr>Line Following: ROBOT STYLE</vt:lpstr>
      <vt:lpstr>ROBOT LINE FOLLOWING Happens on the edges</vt:lpstr>
      <vt:lpstr>starting the roboT on the correct side</vt:lpstr>
      <vt:lpstr>Line Follower challenge 1</vt:lpstr>
      <vt:lpstr>LINE FOLLOWING CHALLENGE SOLUTION</vt:lpstr>
      <vt:lpstr>CHALLENGE 1 SOLUTION</vt:lpstr>
      <vt:lpstr>Line follower challenge 2</vt:lpstr>
      <vt:lpstr>Challenge 2 SOLUTION: SEnsor</vt:lpstr>
      <vt:lpstr>Challenge 2 SOLUTION: PARTICULAR distance</vt:lpstr>
      <vt:lpstr>DISCUSSION GUIDE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cp:lastModifiedBy>Srinivasan Seshan</cp:lastModifiedBy>
  <cp:revision>14</cp:revision>
  <dcterms:created xsi:type="dcterms:W3CDTF">2014-08-07T02:19:13Z</dcterms:created>
  <dcterms:modified xsi:type="dcterms:W3CDTF">2019-12-25T15:25:07Z</dcterms:modified>
</cp:coreProperties>
</file>