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4"/>
  </p:notesMasterIdLst>
  <p:handoutMasterIdLst>
    <p:handoutMasterId r:id="rId15"/>
  </p:handoutMasterIdLst>
  <p:sldIdLst>
    <p:sldId id="415" r:id="rId3"/>
    <p:sldId id="412" r:id="rId4"/>
    <p:sldId id="416" r:id="rId5"/>
    <p:sldId id="410" r:id="rId6"/>
    <p:sldId id="368" r:id="rId7"/>
    <p:sldId id="369" r:id="rId8"/>
    <p:sldId id="413" r:id="rId9"/>
    <p:sldId id="370" r:id="rId10"/>
    <p:sldId id="371" r:id="rId11"/>
    <p:sldId id="372" r:id="rId12"/>
    <p:sldId id="40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8" autoAdjust="0"/>
    <p:restoredTop sz="96327" autoAdjust="0"/>
  </p:normalViewPr>
  <p:slideViewPr>
    <p:cSldViewPr snapToGrid="0" snapToObjects="1">
      <p:cViewPr varScale="1">
        <p:scale>
          <a:sx n="123" d="100"/>
          <a:sy n="123" d="100"/>
        </p:scale>
        <p:origin x="3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12/25/19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12/25/19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EV3Lessons.com, 2020 Last Update: (12/21/2019)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hyperlink" Target="http://www.ucalgary.ca/IOSTEM/files/IOSTEM/media_crop/44/public/sensor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EV3 Classroom: Ultrasonic Sensor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2A9077-59A1-B04F-9973-152CCB6D8E3E}"/>
              </a:ext>
            </a:extLst>
          </p:cNvPr>
          <p:cNvSpPr txBox="1">
            <a:spLocks/>
          </p:cNvSpPr>
          <p:nvPr/>
        </p:nvSpPr>
        <p:spPr>
          <a:xfrm>
            <a:off x="4868091" y="272833"/>
            <a:ext cx="3897684" cy="15980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BEGINNER PROGRAMMING LESSON</a:t>
            </a:r>
            <a:endParaRPr lang="en-US" sz="3200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A92651-1CB2-6C42-89A5-086A67F45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" t="7031" r="4033" b="8124"/>
          <a:stretch/>
        </p:blipFill>
        <p:spPr>
          <a:xfrm>
            <a:off x="129863" y="209018"/>
            <a:ext cx="4442137" cy="167344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D4D8256-D2FF-DC48-A854-9FCECBB5A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20" y="4883748"/>
            <a:ext cx="1444298" cy="14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33679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To Master Your Force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19826"/>
            <a:ext cx="2618509" cy="2631291"/>
          </a:xfrm>
        </p:spPr>
        <p:txBody>
          <a:bodyPr/>
          <a:lstStyle/>
          <a:p>
            <a:r>
              <a:rPr lang="en-US" dirty="0"/>
              <a:t>The previous code kept the robot moving always. This version lets the robot rest if it is between 15-20 centimeters.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BFD82-C3D0-8648-897E-C8A7DE6F9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634" y="886397"/>
            <a:ext cx="5561675" cy="52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86"/>
            <a:ext cx="8245474" cy="455300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This tutorial was created by Sanjay Seshan and Arvind </a:t>
            </a:r>
            <a:r>
              <a:rPr lang="en-US" sz="1800" dirty="0" err="1"/>
              <a:t>Seshan</a:t>
            </a:r>
            <a:r>
              <a:rPr lang="en-US" sz="18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More lessons are available at www.ev3lessons.com</a:t>
            </a:r>
            <a:br>
              <a:rPr lang="en-US" sz="1800" b="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4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about the Ultrasonic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how to use Wait Until Ultrasonic Block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the difference between the Wait Until Ultrasonic Block and the </a:t>
            </a:r>
            <a:r>
              <a:rPr lang="en-US"/>
              <a:t>Ultrasonic Block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sensor?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sensor lets an EV3 program measure and collect data about is surroundings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EV3 sensors include:</a:t>
            </a:r>
          </a:p>
          <a:p>
            <a:pPr marL="800100" lvl="1" indent="-342900"/>
            <a:r>
              <a:rPr lang="en-US" dirty="0"/>
              <a:t>Color – measures color and darkness</a:t>
            </a:r>
          </a:p>
          <a:p>
            <a:pPr marL="800100" lvl="1" indent="-342900"/>
            <a:r>
              <a:rPr lang="en-US" dirty="0"/>
              <a:t>Gyro – measures rotation of robot </a:t>
            </a:r>
          </a:p>
          <a:p>
            <a:pPr marL="800100" lvl="1" indent="-342900"/>
            <a:r>
              <a:rPr lang="en-US" dirty="0"/>
              <a:t>Ultrasonic – measures distance to nearby surfaces</a:t>
            </a:r>
          </a:p>
          <a:p>
            <a:pPr marL="800100" lvl="1" indent="-342900"/>
            <a:r>
              <a:rPr lang="en-US" dirty="0"/>
              <a:t>Touch – measures contact with surface</a:t>
            </a:r>
          </a:p>
          <a:p>
            <a:pPr marL="800100" lvl="1" indent="-342900"/>
            <a:r>
              <a:rPr lang="en-US" dirty="0"/>
              <a:t>Infrared – measures IR remote’s signals</a:t>
            </a:r>
          </a:p>
          <a:p>
            <a:pPr marL="800100" lvl="1" indent="-34290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http://www.ucalgary.ca/IOSTEM/files/IOSTEM/media_crop/44/public/sensors.jpg</a:t>
            </a:r>
            <a:r>
              <a:rPr lang="en-US" sz="1100" dirty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Infrared Sensor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30096-8A07-1149-92D9-45D6687B6B08}"/>
              </a:ext>
            </a:extLst>
          </p:cNvPr>
          <p:cNvSpPr txBox="1"/>
          <p:nvPr/>
        </p:nvSpPr>
        <p:spPr>
          <a:xfrm>
            <a:off x="3916547" y="5801527"/>
            <a:ext cx="132677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Color Sensor</a:t>
            </a:r>
          </a:p>
        </p:txBody>
      </p:sp>
    </p:spTree>
    <p:extLst>
      <p:ext uri="{BB962C8B-B14F-4D97-AF65-F5344CB8AC3E}">
        <p14:creationId xmlns:p14="http://schemas.microsoft.com/office/powerpoint/2010/main" val="11582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818243"/>
          </a:xfrm>
        </p:spPr>
        <p:txBody>
          <a:bodyPr/>
          <a:lstStyle/>
          <a:p>
            <a:r>
              <a:rPr lang="en-US" dirty="0"/>
              <a:t>ULTRASONIC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985991"/>
            <a:ext cx="8245474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An ultrasonic sensor measures distance.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You use it when you need to make sure you are a certain distance away from a target.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The distance can be measured in inches or centimeters.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To read the ultrasonic sensor, you use the Ultrasonic Block.  To use the ultrasonic to do an action until a distance, you use “Wait Until”</a:t>
            </a:r>
            <a:br>
              <a:rPr lang="en-US" b="0" dirty="0"/>
            </a:b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60986" y="3695907"/>
            <a:ext cx="2921367" cy="325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Wait for Ultrasonic Value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0988" y="4361420"/>
            <a:ext cx="2893622" cy="386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Compare Ultrasonic Value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9924FE-01FF-2D4C-865C-AD805316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39" y="3355514"/>
            <a:ext cx="5053048" cy="24210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F9BE41-6323-BC43-92C6-35FDFA1C2E96}"/>
              </a:ext>
            </a:extLst>
          </p:cNvPr>
          <p:cNvSpPr/>
          <p:nvPr/>
        </p:nvSpPr>
        <p:spPr>
          <a:xfrm>
            <a:off x="5788732" y="5062152"/>
            <a:ext cx="2893622" cy="386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Read Ultrasonic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E0393-090D-5E4E-AD2A-4A81ED4F89D9}"/>
              </a:ext>
            </a:extLst>
          </p:cNvPr>
          <p:cNvSpPr txBox="1"/>
          <p:nvPr/>
        </p:nvSpPr>
        <p:spPr>
          <a:xfrm>
            <a:off x="457199" y="5814284"/>
            <a:ext cx="787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first input on all the blocks is the port number. Change this to the port (1 to 4) that the ultrasonic sensor is connected to. The default port is </a:t>
            </a:r>
            <a:r>
              <a:rPr lang="en-US" sz="1400"/>
              <a:t>usually 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456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92D08E-58C6-3840-B39A-AC4BC84F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11" y="3212338"/>
            <a:ext cx="3590859" cy="976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5184"/>
          </a:xfrm>
        </p:spPr>
        <p:txBody>
          <a:bodyPr/>
          <a:lstStyle/>
          <a:p>
            <a:r>
              <a:rPr lang="en-US" dirty="0"/>
              <a:t>Ultrasonic CHALLENGE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337"/>
            <a:ext cx="7980218" cy="5189881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Challenge: Make the robot move until it is 20cm away from the wall.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Pseudocode:</a:t>
            </a:r>
          </a:p>
          <a:p>
            <a:r>
              <a:rPr lang="en-US" dirty="0">
                <a:solidFill>
                  <a:srgbClr val="000000"/>
                </a:solidFill>
              </a:rPr>
              <a:t>Step 1: Make a new project</a:t>
            </a:r>
          </a:p>
          <a:p>
            <a:r>
              <a:rPr lang="en-US" dirty="0">
                <a:solidFill>
                  <a:srgbClr val="000000"/>
                </a:solidFill>
              </a:rPr>
              <a:t>Step 2: Drag in a Start Moving Block</a:t>
            </a:r>
          </a:p>
          <a:p>
            <a:r>
              <a:rPr lang="en-US" dirty="0">
                <a:solidFill>
                  <a:srgbClr val="000000"/>
                </a:solidFill>
              </a:rPr>
              <a:t>Step 3: Drag in an Ultrasonic Wait Block</a:t>
            </a:r>
          </a:p>
          <a:p>
            <a:r>
              <a:rPr lang="en-US" dirty="0">
                <a:solidFill>
                  <a:srgbClr val="000000"/>
                </a:solidFill>
              </a:rPr>
              <a:t>Step 4: Wait Until Distance is less than 20cm</a:t>
            </a:r>
          </a:p>
          <a:p>
            <a:r>
              <a:rPr lang="en-US" dirty="0">
                <a:solidFill>
                  <a:srgbClr val="000000"/>
                </a:solidFill>
              </a:rPr>
              <a:t>Step 5: Stop Moving</a:t>
            </a:r>
          </a:p>
          <a:p>
            <a:r>
              <a:rPr lang="en-US" dirty="0">
                <a:solidFill>
                  <a:srgbClr val="000000"/>
                </a:solidFill>
              </a:rPr>
              <a:t>Step 6: End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pic>
        <p:nvPicPr>
          <p:cNvPr id="6" name="Picture 5" descr="Screen Shot 2019-12-21 at 3.54.20 PM.png">
            <a:extLst>
              <a:ext uri="{FF2B5EF4-FFF2-40B4-BE49-F238E27FC236}">
                <a16:creationId xmlns:a16="http://schemas.microsoft.com/office/drawing/2014/main" id="{47D79E51-4032-B041-8138-EDE15EB1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71" y="2801993"/>
            <a:ext cx="3590859" cy="679578"/>
          </a:xfrm>
          <a:prstGeom prst="rect">
            <a:avLst/>
          </a:prstGeom>
        </p:spPr>
      </p:pic>
      <p:pic>
        <p:nvPicPr>
          <p:cNvPr id="8" name="Picture 7" descr="Screen Shot 2019-12-21 at 3.54.25 PM.png">
            <a:extLst>
              <a:ext uri="{FF2B5EF4-FFF2-40B4-BE49-F238E27FC236}">
                <a16:creationId xmlns:a16="http://schemas.microsoft.com/office/drawing/2014/main" id="{3022970E-B3E2-804D-96F7-86F54907C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01" y="4189326"/>
            <a:ext cx="1716099" cy="7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1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9"/>
            <a:ext cx="8245475" cy="711364"/>
          </a:xfrm>
        </p:spPr>
        <p:txBody>
          <a:bodyPr/>
          <a:lstStyle/>
          <a:p>
            <a:r>
              <a:rPr lang="en-US" dirty="0"/>
              <a:t>Challenge 1 solution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46812E-A62C-6E4D-A4CA-63ABE6505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77636"/>
            <a:ext cx="6083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6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Use The Force To Control Your Robot!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7563" y="2409596"/>
            <a:ext cx="3067045" cy="289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736" y="1472326"/>
            <a:ext cx="2857745" cy="276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559" y="3331840"/>
            <a:ext cx="2834963" cy="2765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673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32185"/>
          </a:xfrm>
        </p:spPr>
        <p:txBody>
          <a:bodyPr/>
          <a:lstStyle/>
          <a:p>
            <a:r>
              <a:rPr lang="en-US" dirty="0"/>
              <a:t>Challenge 2: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10" y="1249276"/>
            <a:ext cx="8245474" cy="4876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the robot is closer than 20cm away from your hand move backward, otherwise move forward.</a:t>
            </a:r>
          </a:p>
          <a:p>
            <a:r>
              <a:rPr lang="en-US" dirty="0"/>
              <a:t>Step 1: Drag a Forever Loop block from the Control tab</a:t>
            </a:r>
          </a:p>
          <a:p>
            <a:r>
              <a:rPr lang="en-US" dirty="0"/>
              <a:t>Step 2: Drag an If-Else block from the Control tab</a:t>
            </a:r>
          </a:p>
          <a:p>
            <a:r>
              <a:rPr lang="en-US" dirty="0"/>
              <a:t>Step 3: Add an Ultrasonic Compare block from the Sensors tab to the if statement</a:t>
            </a:r>
          </a:p>
          <a:p>
            <a:endParaRPr lang="en-US" dirty="0"/>
          </a:p>
          <a:p>
            <a:r>
              <a:rPr lang="en-US" dirty="0"/>
              <a:t>Step 4: Add a Move Steering Movement block to move straight slowly if true</a:t>
            </a:r>
          </a:p>
          <a:p>
            <a:r>
              <a:rPr lang="en-US" dirty="0"/>
              <a:t>Step 4: Else set a second Move Steering block to move backwards slowly if FALSE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5751F-9C44-F248-B8E3-03EDF8145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11" y="3280980"/>
            <a:ext cx="4067395" cy="8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700953"/>
          </a:xfrm>
        </p:spPr>
        <p:txBody>
          <a:bodyPr/>
          <a:lstStyle/>
          <a:p>
            <a:r>
              <a:rPr lang="en-US" dirty="0"/>
              <a:t>Challenge 2 solution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2020 Last Update: (12/21/2019)</a:t>
            </a:r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B00CC6-44C0-4546-9C32-AB8BDC414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371600"/>
            <a:ext cx="5829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44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6302</TotalTime>
  <Words>622</Words>
  <Application>Microsoft Macintosh PowerPoint</Application>
  <PresentationFormat>On-screen Show (4:3)</PresentationFormat>
  <Paragraphs>67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PowerPoint Presentation</vt:lpstr>
      <vt:lpstr>LESSON OBJECTIVES</vt:lpstr>
      <vt:lpstr>What is a sensor?</vt:lpstr>
      <vt:lpstr>ULTRASONIC</vt:lpstr>
      <vt:lpstr>Ultrasonic CHALLENGE 1</vt:lpstr>
      <vt:lpstr>Challenge 1 solution</vt:lpstr>
      <vt:lpstr>CHALLENGE 2: Use The Force To Control Your Robot!</vt:lpstr>
      <vt:lpstr>Challenge 2: PSEUDOCODE</vt:lpstr>
      <vt:lpstr>Challenge 2 solution</vt:lpstr>
      <vt:lpstr>Learning To Master Your Force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Srinivasan Seshan</cp:lastModifiedBy>
  <cp:revision>28</cp:revision>
  <cp:lastPrinted>2016-07-05T00:39:00Z</cp:lastPrinted>
  <dcterms:created xsi:type="dcterms:W3CDTF">2014-08-07T02:19:13Z</dcterms:created>
  <dcterms:modified xsi:type="dcterms:W3CDTF">2019-12-25T15:38:21Z</dcterms:modified>
</cp:coreProperties>
</file>