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4" r:id="rId1"/>
  </p:sldMasterIdLst>
  <p:notesMasterIdLst>
    <p:notesMasterId r:id="rId16"/>
  </p:notesMasterIdLst>
  <p:sldIdLst>
    <p:sldId id="259" r:id="rId2"/>
    <p:sldId id="286" r:id="rId3"/>
    <p:sldId id="260" r:id="rId4"/>
    <p:sldId id="284" r:id="rId5"/>
    <p:sldId id="261" r:id="rId6"/>
    <p:sldId id="292" r:id="rId7"/>
    <p:sldId id="271" r:id="rId8"/>
    <p:sldId id="280" r:id="rId9"/>
    <p:sldId id="287" r:id="rId10"/>
    <p:sldId id="288" r:id="rId11"/>
    <p:sldId id="289" r:id="rId12"/>
    <p:sldId id="290" r:id="rId13"/>
    <p:sldId id="291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/>
    <p:restoredTop sz="91638" autoAdjust="0"/>
  </p:normalViewPr>
  <p:slideViewPr>
    <p:cSldViewPr snapToGrid="0" snapToObjects="1">
      <p:cViewPr>
        <p:scale>
          <a:sx n="98" d="100"/>
          <a:sy n="98" d="100"/>
        </p:scale>
        <p:origin x="14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19CF-C82C-D140-AFDA-2B230CE4D65C}" type="datetimeFigureOut">
              <a:rPr lang="en-US" smtClean="0"/>
              <a:t>8/9/18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C0FFA-9DAC-5346-9A3A-A5D0C7D2D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7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0FFA-9DAC-5346-9A3A-A5D0C7D2D7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C0FFA-9DAC-5346-9A3A-A5D0C7D2D7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7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5DE257-58D5-4FEB-8EBD-CD4FB11213A2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30" y="4863031"/>
            <a:ext cx="4318946" cy="1468442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336616" y="672820"/>
            <a:ext cx="647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 Black" panose="020B0A04020102020204" pitchFamily="34" charset="0"/>
              </a:rPr>
              <a:t> EV3</a:t>
            </a:r>
            <a:r>
              <a:rPr lang="en-US" sz="4800" baseline="0" dirty="0">
                <a:latin typeface="Arial Black" panose="020B0A04020102020204" pitchFamily="34" charset="0"/>
              </a:rPr>
              <a:t>Dev Lessons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167623" y="2685828"/>
            <a:ext cx="7200900" cy="14859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L-Shape 23"/>
          <p:cNvSpPr/>
          <p:nvPr userDrawn="1"/>
        </p:nvSpPr>
        <p:spPr>
          <a:xfrm rot="5400000">
            <a:off x="402" y="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-Shape 24"/>
          <p:cNvSpPr/>
          <p:nvPr userDrawn="1"/>
        </p:nvSpPr>
        <p:spPr>
          <a:xfrm rot="16200000">
            <a:off x="7205917" y="4919916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-Shape 25"/>
          <p:cNvSpPr/>
          <p:nvPr userDrawn="1"/>
        </p:nvSpPr>
        <p:spPr>
          <a:xfrm rot="10800000">
            <a:off x="7205472" y="-444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-Shape 26"/>
          <p:cNvSpPr/>
          <p:nvPr userDrawn="1"/>
        </p:nvSpPr>
        <p:spPr>
          <a:xfrm>
            <a:off x="-43" y="492036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5F7436-3544-42B9-95B7-11028BDFAB9D}"/>
              </a:ext>
            </a:extLst>
          </p:cNvPr>
          <p:cNvCxnSpPr/>
          <p:nvPr userDrawn="1"/>
        </p:nvCxnSpPr>
        <p:spPr>
          <a:xfrm>
            <a:off x="1336616" y="1559859"/>
            <a:ext cx="65164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D9EB-8AAA-4A66-800C-26024B7BC64F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4A209-DFEF-4500-9681-713F680B3B96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9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2" y="290384"/>
            <a:ext cx="8452022" cy="8340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3"/>
            <a:ext cx="8452022" cy="48809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5F3BC-CBBE-4C94-8FD9-2F233143D51F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79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22339A-6349-4718-9B82-2C09585838E3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731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9DDA-24FC-4449-B938-81C9EE1BD930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4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06CF-A144-45C8-81B6-C4F897795100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1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FE23-7F45-413A-BE76-9BE12C1DE12D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9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9DE4C-14D8-4B63-86ED-90ABEA253592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3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D65615-EB19-4FBF-9C02-41BE5B3E8717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3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407E8F-CA99-4DB5-BBC2-D4C0224E45CC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469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B9340931-35FA-4D78-BC1D-A22B85CF0425}" type="datetime1">
              <a:rPr lang="en-US" smtClean="0"/>
              <a:t>8/9/18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L-Shape 9"/>
          <p:cNvSpPr/>
          <p:nvPr userDrawn="1"/>
        </p:nvSpPr>
        <p:spPr>
          <a:xfrm rot="5400000">
            <a:off x="402" y="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 rot="16200000">
            <a:off x="7205917" y="4919916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205472" y="-444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 userDrawn="1"/>
        </p:nvSpPr>
        <p:spPr>
          <a:xfrm>
            <a:off x="-43" y="4920360"/>
            <a:ext cx="1937639" cy="1938528"/>
          </a:xfrm>
          <a:prstGeom prst="corner">
            <a:avLst>
              <a:gd name="adj1" fmla="val 6607"/>
              <a:gd name="adj2" fmla="val 4829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hyperlink" Target="https://github.com/ev3dev/vscode-hello-python/archive/master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bian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3dev.org/download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etcher.i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visualstudio.com/" TargetMode="Externa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EV3Dev:</a:t>
            </a:r>
            <a:br>
              <a:rPr lang="en-US" dirty="0"/>
            </a:br>
            <a:r>
              <a:rPr lang="en-US" dirty="0"/>
              <a:t> Setup with Python</a:t>
            </a:r>
          </a:p>
        </p:txBody>
      </p:sp>
      <p:pic>
        <p:nvPicPr>
          <p:cNvPr id="1026" name="Picture 2" descr="https://avatars0.githubusercontent.com/u/6878323?v=3&amp;s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84" y="4876798"/>
            <a:ext cx="1533495" cy="153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1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FDD60-994E-4A93-AAF7-B79BBAD4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Download Sample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7ECFE-B81C-4152-A1A2-33CCB1272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2" y="1359243"/>
            <a:ext cx="4710623" cy="48809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Download and extract the following zip file: </a:t>
            </a:r>
            <a:r>
              <a:rPr lang="en-US" dirty="0">
                <a:hlinkClick r:id="rId2"/>
              </a:rPr>
              <a:t>https://github.com/ev3dev/vscode-hello-python/archive/master.zip</a:t>
            </a:r>
            <a:endParaRPr lang="en-US" dirty="0"/>
          </a:p>
          <a:p>
            <a:endParaRPr lang="en-US" dirty="0"/>
          </a:p>
          <a:p>
            <a:r>
              <a:rPr lang="en-US" dirty="0"/>
              <a:t>Open the folder in VSC</a:t>
            </a:r>
          </a:p>
          <a:p>
            <a:endParaRPr lang="en-US" dirty="0"/>
          </a:p>
          <a:p>
            <a:r>
              <a:rPr lang="en-US" dirty="0"/>
              <a:t>You will see an alert “This workspace has extension recommendations” </a:t>
            </a:r>
            <a:r>
              <a:rPr lang="en-US" dirty="0">
                <a:sym typeface="Wingdings" panose="05000000000000000000" pitchFamily="2" charset="2"/>
              </a:rPr>
              <a:t> Press “Install All”. You might afterward be prompted to install </a:t>
            </a:r>
            <a:r>
              <a:rPr lang="en-US" dirty="0" err="1">
                <a:sym typeface="Wingdings" panose="05000000000000000000" pitchFamily="2" charset="2"/>
              </a:rPr>
              <a:t>pylint</a:t>
            </a:r>
            <a:r>
              <a:rPr lang="en-US" dirty="0">
                <a:sym typeface="Wingdings" panose="05000000000000000000" pitchFamily="2" charset="2"/>
              </a:rPr>
              <a:t>  click install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Optional: If you want software versioning control, you can also install Git. VSC integrates with Git nicely.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DDCE3-87F2-4748-96B6-2F1B21CF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D22C2-95A6-480C-91A6-25B46B35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11" y="1359243"/>
            <a:ext cx="2301938" cy="1703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7E0076-C2AA-4402-85DA-581BDBE33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796" y="2040894"/>
            <a:ext cx="2073647" cy="1557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5CF952-8B18-4DF2-9D13-8DBD2FC99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876" y="3764504"/>
            <a:ext cx="3128778" cy="17358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02C6FC-F7F5-4B06-B4A9-2A8CE050676E}"/>
              </a:ext>
            </a:extLst>
          </p:cNvPr>
          <p:cNvSpPr/>
          <p:nvPr/>
        </p:nvSpPr>
        <p:spPr>
          <a:xfrm>
            <a:off x="7067107" y="4861018"/>
            <a:ext cx="737191" cy="637739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C87B9-DE64-4B51-BC6D-A0E62088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8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0CAC7-555F-4E9A-A20A-10F7EBFC4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Install python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1D00B-37BD-492B-9A54-6FB0DD5C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632" y="1359244"/>
            <a:ext cx="8136973" cy="890810"/>
          </a:xfrm>
        </p:spPr>
        <p:txBody>
          <a:bodyPr>
            <a:normAutofit fontScale="92500"/>
          </a:bodyPr>
          <a:lstStyle/>
          <a:p>
            <a:r>
              <a:rPr lang="en-US" dirty="0"/>
              <a:t>Download and install python3 from: </a:t>
            </a:r>
            <a:r>
              <a:rPr lang="en-US" dirty="0">
                <a:hlinkClick r:id="rId2"/>
              </a:rPr>
              <a:t>https://www.python.org/downloads/</a:t>
            </a:r>
            <a:endParaRPr lang="en-US" dirty="0"/>
          </a:p>
          <a:p>
            <a:r>
              <a:rPr lang="en-US" dirty="0"/>
              <a:t>You won’t be running python on your desktop but the IDE setup needs this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A2C54-7B90-418C-A51A-83CBC586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60981-8469-4B1F-B2B0-6A308D883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88" y="2250053"/>
            <a:ext cx="6326495" cy="39901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907AE-3DCD-4B01-9A37-3D50AFA5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23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16C99-0169-49B8-A63F-EB77AC3F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Connect to EV3dev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6A5F8B-0620-4C40-ADE5-9605AF681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009" y="1515140"/>
            <a:ext cx="5130278" cy="382772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47D90-0DD8-4E72-BBBF-62001238A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2652C-1C9C-46EE-9670-B03B970DA7CB}"/>
              </a:ext>
            </a:extLst>
          </p:cNvPr>
          <p:cNvSpPr txBox="1"/>
          <p:nvPr/>
        </p:nvSpPr>
        <p:spPr>
          <a:xfrm>
            <a:off x="312713" y="1133959"/>
            <a:ext cx="32470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Click on File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click “Click here to connect to a device” under EV3dev Device Browser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Plug in your EV3 via USB and you should be able to click on your brick in the new dialog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Note: if you connect your EV3 using </a:t>
            </a:r>
            <a:r>
              <a:rPr lang="en-US" dirty="0" err="1"/>
              <a:t>WiFi</a:t>
            </a:r>
            <a:r>
              <a:rPr lang="en-US" dirty="0"/>
              <a:t> or Bluetooth, you can connect to the brick by choosing “I don’t see my device” and entering an IP address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C33C6-B7B0-4EC9-A56D-279C817F8404}"/>
              </a:ext>
            </a:extLst>
          </p:cNvPr>
          <p:cNvSpPr/>
          <p:nvPr/>
        </p:nvSpPr>
        <p:spPr>
          <a:xfrm>
            <a:off x="3660471" y="1686709"/>
            <a:ext cx="365726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8D18D5-DB02-4817-BE50-8EF1EFF126AB}"/>
              </a:ext>
            </a:extLst>
          </p:cNvPr>
          <p:cNvSpPr/>
          <p:nvPr/>
        </p:nvSpPr>
        <p:spPr>
          <a:xfrm>
            <a:off x="3905020" y="4432628"/>
            <a:ext cx="1623910" cy="369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377464-98D4-40B8-AD30-F38457C95E33}"/>
              </a:ext>
            </a:extLst>
          </p:cNvPr>
          <p:cNvCxnSpPr>
            <a:stCxn id="8" idx="2"/>
            <a:endCxn id="9" idx="0"/>
          </p:cNvCxnSpPr>
          <p:nvPr/>
        </p:nvCxnSpPr>
        <p:spPr>
          <a:xfrm>
            <a:off x="3843334" y="2056041"/>
            <a:ext cx="873641" cy="23765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E51D151-3315-4D1D-896D-B719D0805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009" y="5514430"/>
            <a:ext cx="5130278" cy="7703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0B0E76-EC7F-4BD8-A1A3-0DE3C62E1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6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A822-E0D3-4E33-B682-4CA27DB3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Running Code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B72ED44-495D-490A-A0EB-81CC074D5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0783" y="1227011"/>
            <a:ext cx="2273551" cy="33023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44F63-5ABF-4F4E-A885-5C6CFFF7F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D930E8-F873-4CF2-A1C1-0CD036C20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642" y="4529375"/>
            <a:ext cx="2285992" cy="16590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1D47F0-8775-4344-923D-8888F706C66C}"/>
              </a:ext>
            </a:extLst>
          </p:cNvPr>
          <p:cNvSpPr txBox="1"/>
          <p:nvPr/>
        </p:nvSpPr>
        <p:spPr>
          <a:xfrm>
            <a:off x="689050" y="1227011"/>
            <a:ext cx="4329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click on any file (or create a file) in the left pane to edit it in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run a program, click the debugger icon on the left-hand pane and press download and run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Programs can also be run directly on the brick under the “File Browser </a:t>
            </a:r>
            <a:r>
              <a:rPr lang="en-US" dirty="0">
                <a:sym typeface="Wingdings" panose="05000000000000000000" pitchFamily="2" charset="2"/>
              </a:rPr>
              <a:t> ev3dev</a:t>
            </a:r>
            <a:r>
              <a:rPr lang="en-US" dirty="0"/>
              <a:t>” on the robot’s Brick Manager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7E123-819B-4AA8-AA96-64740B25C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513" y="2148216"/>
            <a:ext cx="1991143" cy="1459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3170FC-1491-49F6-A851-A87F019DC6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708"/>
          <a:stretch/>
        </p:blipFill>
        <p:spPr>
          <a:xfrm>
            <a:off x="6594281" y="3418657"/>
            <a:ext cx="1517863" cy="32370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CE5C0CC-FCE8-4BF2-AC87-B5339E4C7C8A}"/>
              </a:ext>
            </a:extLst>
          </p:cNvPr>
          <p:cNvSpPr/>
          <p:nvPr/>
        </p:nvSpPr>
        <p:spPr>
          <a:xfrm>
            <a:off x="5404596" y="2125212"/>
            <a:ext cx="510836" cy="40461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96CCBA-5286-43A2-A1BA-D30C113A5C73}"/>
              </a:ext>
            </a:extLst>
          </p:cNvPr>
          <p:cNvSpPr/>
          <p:nvPr/>
        </p:nvSpPr>
        <p:spPr>
          <a:xfrm>
            <a:off x="6977535" y="3586618"/>
            <a:ext cx="872985" cy="265996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BF581B-C862-4DB7-B065-7505568A4BE4}"/>
              </a:ext>
            </a:extLst>
          </p:cNvPr>
          <p:cNvCxnSpPr>
            <a:stCxn id="12" idx="1"/>
            <a:endCxn id="13" idx="1"/>
          </p:cNvCxnSpPr>
          <p:nvPr/>
        </p:nvCxnSpPr>
        <p:spPr>
          <a:xfrm>
            <a:off x="5404596" y="2327519"/>
            <a:ext cx="1572939" cy="1392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D2C68C-ED4E-4DF0-AF45-F3FEB3825076}"/>
              </a:ext>
            </a:extLst>
          </p:cNvPr>
          <p:cNvCxnSpPr>
            <a:stCxn id="12" idx="3"/>
            <a:endCxn id="13" idx="3"/>
          </p:cNvCxnSpPr>
          <p:nvPr/>
        </p:nvCxnSpPr>
        <p:spPr>
          <a:xfrm>
            <a:off x="5915432" y="2327519"/>
            <a:ext cx="1935088" cy="1392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BDD1D742-AB1E-45F9-886E-A0DC2201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37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832"/>
            <a:ext cx="8245474" cy="4963057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/>
              <a:t>This tutorial was created by Sanjay Seshan and Arvind Seshan from EV3Lessons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/>
              <a:t>More lessons are available at www.ev3lessons.com</a:t>
            </a:r>
          </a:p>
          <a:p>
            <a:pPr marL="342900" indent="-342900">
              <a:buFont typeface="Arial"/>
              <a:buChar char="•"/>
            </a:pPr>
            <a:r>
              <a:rPr lang="en-US" sz="1800" b="0" dirty="0"/>
              <a:t>Credits</a:t>
            </a:r>
            <a:r>
              <a:rPr lang="en-US" sz="1800" dirty="0"/>
              <a:t>: </a:t>
            </a:r>
            <a:r>
              <a:rPr lang="en-US" sz="1800" u="sng" dirty="0"/>
              <a:t>David Lechner, ev3dev.org, for the valuable feedback and information used in the ev3dev-jessie vs stretch slide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869113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F78DA-F6DC-4C8D-B69C-E74AE0482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7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 how to install ev3dev on an EV3</a:t>
            </a:r>
          </a:p>
          <a:p>
            <a:r>
              <a:rPr lang="en-US" dirty="0"/>
              <a:t>Setup Visual Studio Code IDE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Prerequisites: none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83606-2A4C-4C6C-B05C-9847468F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3"/>
            <a:ext cx="5292727" cy="4880919"/>
          </a:xfrm>
        </p:spPr>
        <p:txBody>
          <a:bodyPr>
            <a:normAutofit/>
          </a:bodyPr>
          <a:lstStyle/>
          <a:p>
            <a:r>
              <a:rPr lang="en-US" dirty="0"/>
              <a:t>EV3 brick</a:t>
            </a:r>
          </a:p>
          <a:p>
            <a:r>
              <a:rPr lang="en-US" dirty="0"/>
              <a:t>USB Download Cable</a:t>
            </a:r>
          </a:p>
          <a:p>
            <a:r>
              <a:rPr lang="en-US" dirty="0"/>
              <a:t>Micro SD card (between 2gb and 32gb, preferably class 8+)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B409887-56D5-487D-9FBC-0452929C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0173" y="6453386"/>
            <a:ext cx="4710623" cy="404614"/>
          </a:xfrm>
        </p:spPr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6DD38-5AC4-4E25-B3D6-52662944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59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ev3dev?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3"/>
            <a:ext cx="8452022" cy="4880919"/>
          </a:xfrm>
        </p:spPr>
        <p:txBody>
          <a:bodyPr/>
          <a:lstStyle/>
          <a:p>
            <a:r>
              <a:rPr lang="en-US" dirty="0"/>
              <a:t>ev3dev is a </a:t>
            </a:r>
            <a:r>
              <a:rPr lang="en-US" dirty="0">
                <a:hlinkClick r:id="rId2"/>
              </a:rPr>
              <a:t>Debian Linux</a:t>
            </a:r>
            <a:r>
              <a:rPr lang="en-US" dirty="0"/>
              <a:t>-based operating system that runs on the LEGO</a:t>
            </a:r>
            <a:r>
              <a:rPr lang="en-US" baseline="30000" dirty="0"/>
              <a:t>®</a:t>
            </a:r>
            <a:r>
              <a:rPr lang="en-US" dirty="0"/>
              <a:t> MINDSTORMS EV3</a:t>
            </a:r>
          </a:p>
          <a:p>
            <a:r>
              <a:rPr lang="en-US" dirty="0"/>
              <a:t>ev3dev allows you to program in different languages (</a:t>
            </a:r>
            <a:r>
              <a:rPr lang="en-US" dirty="0" err="1"/>
              <a:t>eg.</a:t>
            </a:r>
            <a:r>
              <a:rPr lang="en-US" dirty="0"/>
              <a:t> Python, C++)</a:t>
            </a:r>
          </a:p>
          <a:p>
            <a:r>
              <a:rPr lang="en-US" dirty="0"/>
              <a:t>This will also cover installation of Python IDE (</a:t>
            </a:r>
            <a:r>
              <a:rPr lang="en-US" b="1" u="sng" dirty="0"/>
              <a:t>I</a:t>
            </a:r>
            <a:r>
              <a:rPr lang="en-US" dirty="0"/>
              <a:t>ntegrated </a:t>
            </a:r>
            <a:r>
              <a:rPr lang="en-US" b="1" u="sng" dirty="0"/>
              <a:t>D</a:t>
            </a:r>
            <a:r>
              <a:rPr lang="en-US" dirty="0"/>
              <a:t>evelopment </a:t>
            </a:r>
            <a:r>
              <a:rPr lang="en-US" b="1" u="sng" dirty="0"/>
              <a:t>E</a:t>
            </a:r>
            <a:r>
              <a:rPr lang="en-US" dirty="0"/>
              <a:t>nvironment)</a:t>
            </a:r>
          </a:p>
          <a:p>
            <a:pPr lvl="1"/>
            <a:r>
              <a:rPr lang="en-US" dirty="0"/>
              <a:t>Note that an IDE is not required to write or run ev3dev or Python code on the EV3</a:t>
            </a:r>
          </a:p>
          <a:p>
            <a:pPr lvl="1"/>
            <a:r>
              <a:rPr lang="en-US" dirty="0"/>
              <a:t>While you can edit Python code in any editor, an IDE simplifies various aspects of developing and managing your code.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D56B08-1FB1-43C5-AF22-F6CC05FA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66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Download ev3dev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359243"/>
            <a:ext cx="8452022" cy="5094143"/>
          </a:xfrm>
        </p:spPr>
        <p:txBody>
          <a:bodyPr>
            <a:normAutofit/>
          </a:bodyPr>
          <a:lstStyle/>
          <a:p>
            <a:r>
              <a:rPr lang="en-US" i="0" dirty="0">
                <a:cs typeface="Courier New" panose="02070309020205020404" pitchFamily="49" charset="0"/>
              </a:rPr>
              <a:t>Download the latest version of EV3dev for </a:t>
            </a:r>
            <a:r>
              <a:rPr lang="en-US" dirty="0">
                <a:cs typeface="Courier New" panose="02070309020205020404" pitchFamily="49" charset="0"/>
              </a:rPr>
              <a:t>EV3: </a:t>
            </a:r>
            <a:r>
              <a:rPr lang="en-US" dirty="0">
                <a:cs typeface="Courier New" panose="02070309020205020404" pitchFamily="49" charset="0"/>
                <a:hlinkClick r:id="rId3"/>
              </a:rPr>
              <a:t>https://www.ev3dev.org/downloads/</a:t>
            </a:r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Download ev3dev-stretch beta as that is what is needed for usage with the IDE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For a detailed explanation of the differences between ev3dev-jessie and ev3dev-stretch, see the next slide</a:t>
            </a:r>
          </a:p>
          <a:p>
            <a:r>
              <a:rPr lang="en-US" i="0" dirty="0">
                <a:cs typeface="Courier New" panose="02070309020205020404" pitchFamily="49" charset="0"/>
              </a:rPr>
              <a:t>Remember where you downloaded the file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1407C-9953-41D2-AA71-9E1A3D4B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28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FD650-145F-4ED7-8F1F-474B530A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ev3dev-jessie vs. ev3dev-stretch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69D1-2563-44C0-97E2-C57DC32F3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ev3dev-jessie: </a:t>
            </a:r>
          </a:p>
          <a:p>
            <a:pPr lvl="1"/>
            <a:r>
              <a:rPr lang="en-US" dirty="0"/>
              <a:t>Programs (and motors, sound, etc.) don't stop when you press the back button (unless you write your program in such a way that it does this, which is not exactly easy to do right)</a:t>
            </a:r>
          </a:p>
          <a:p>
            <a:pPr lvl="1"/>
            <a:r>
              <a:rPr lang="en-US" dirty="0"/>
              <a:t>Doesn't work with VS Code extension</a:t>
            </a:r>
          </a:p>
          <a:p>
            <a:pPr lvl="1"/>
            <a:r>
              <a:rPr lang="en-US" dirty="0"/>
              <a:t>Battery monitor does not automatically turn off the brick to prevent battery damage</a:t>
            </a:r>
          </a:p>
          <a:p>
            <a:r>
              <a:rPr lang="en-US" dirty="0"/>
              <a:t>ev3dev-stretch:</a:t>
            </a:r>
          </a:p>
          <a:p>
            <a:pPr lvl="1"/>
            <a:r>
              <a:rPr lang="en-US" dirty="0"/>
              <a:t>Programs (and motors, sound, etc.) should stop when you press the back button.</a:t>
            </a:r>
          </a:p>
          <a:p>
            <a:pPr lvl="1"/>
            <a:r>
              <a:rPr lang="en-US" dirty="0"/>
              <a:t>Does work with VS Code extension.</a:t>
            </a:r>
          </a:p>
          <a:p>
            <a:pPr lvl="1"/>
            <a:r>
              <a:rPr lang="en-US" dirty="0"/>
              <a:t>Battery monitor automatically turns of brick when it reaches too low a voltage</a:t>
            </a:r>
          </a:p>
          <a:p>
            <a:pPr lvl="1"/>
            <a:r>
              <a:rPr lang="en-US" dirty="0"/>
              <a:t>ev3dev2 python package is available, which is easier to use (e.g. it has move steering/move tank type functions)</a:t>
            </a:r>
          </a:p>
          <a:p>
            <a:r>
              <a:rPr lang="en-US" dirty="0"/>
              <a:t>Stretch is recommended for FIRST LEGO League teams because of the support for the IDE and the ev3dev2 library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0FA35-459E-40E5-A543-42854CC4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1B898-FA99-4DAA-ADE1-988227A1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15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2: Write Image (Windows, Mac, Linux)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487510"/>
            <a:ext cx="4019427" cy="4752652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If you have a favorite tool writing images to SD cards – use that. Otherwise, we recommend that you download and install Etcher: </a:t>
            </a:r>
            <a:r>
              <a:rPr lang="en-US" dirty="0">
                <a:cs typeface="Courier New" panose="02070309020205020404" pitchFamily="49" charset="0"/>
                <a:hlinkClick r:id="rId2"/>
              </a:rPr>
              <a:t>https://etcher.io/</a:t>
            </a:r>
            <a:r>
              <a:rPr lang="en-US" dirty="0">
                <a:cs typeface="Courier New" panose="02070309020205020404" pitchFamily="49" charset="0"/>
              </a:rPr>
              <a:t> for your OS</a:t>
            </a:r>
          </a:p>
          <a:p>
            <a:r>
              <a:rPr lang="en-US" dirty="0">
                <a:cs typeface="Courier New" panose="02070309020205020404" pitchFamily="49" charset="0"/>
              </a:rPr>
              <a:t>Select the downloaded file for writing</a:t>
            </a:r>
          </a:p>
          <a:p>
            <a:r>
              <a:rPr lang="en-US" dirty="0">
                <a:cs typeface="Courier New" panose="02070309020205020404" pitchFamily="49" charset="0"/>
              </a:rPr>
              <a:t>Insert the Micro SD card into the computer</a:t>
            </a:r>
          </a:p>
          <a:p>
            <a:r>
              <a:rPr lang="en-US" dirty="0">
                <a:cs typeface="Courier New" panose="02070309020205020404" pitchFamily="49" charset="0"/>
              </a:rPr>
              <a:t>Write to your SD card (in device dropdown)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B625B1-01DB-46F8-981C-24358940E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906" y="1694827"/>
            <a:ext cx="4314462" cy="309485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5E7C9-473F-44D5-B9A0-320FE3C8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5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 3: Boot ev3dev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572467"/>
            <a:ext cx="4862413" cy="4880919"/>
          </a:xfrm>
        </p:spPr>
        <p:txBody>
          <a:bodyPr/>
          <a:lstStyle/>
          <a:p>
            <a:r>
              <a:rPr lang="en-US" dirty="0"/>
              <a:t>Put the SD Card in your EV3 and power it on.</a:t>
            </a:r>
          </a:p>
          <a:p>
            <a:r>
              <a:rPr lang="en-US" dirty="0"/>
              <a:t>At first, you will see the MINDSTORMS boot screen and the red LEDs will be on. This is immediately followed by the ev3dev boot screen and the LEDs changing to orange. </a:t>
            </a:r>
          </a:p>
          <a:p>
            <a:r>
              <a:rPr lang="en-US" dirty="0"/>
              <a:t>The LED button lights on the EV3 brick will blink to indicate SD card activity.</a:t>
            </a:r>
          </a:p>
          <a:p>
            <a:r>
              <a:rPr lang="en-US" dirty="0"/>
              <a:t>Tip: The SD card can be hard to pull out. Create a little tab out of tape. (Remove tape prior to an FLL tournament.)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EF89B-1067-4CE7-A3E3-3DFB3E3C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1026" name="Picture 2" descr="Image result for ev3 sd card">
            <a:extLst>
              <a:ext uri="{FF2B5EF4-FFF2-40B4-BE49-F238E27FC236}">
                <a16:creationId xmlns:a16="http://schemas.microsoft.com/office/drawing/2014/main" id="{0DF59735-7207-4837-A8E2-55608CE5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645" y="431081"/>
            <a:ext cx="3141701" cy="235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8A0-2E70-4A73-BED4-DD1C2C176574}"/>
              </a:ext>
            </a:extLst>
          </p:cNvPr>
          <p:cNvSpPr/>
          <p:nvPr/>
        </p:nvSpPr>
        <p:spPr>
          <a:xfrm>
            <a:off x="6317957" y="1608425"/>
            <a:ext cx="562839" cy="60546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D6E7FE-FAD0-49DE-AB71-F7A4686924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73" t="5294" r="18925" b="33615"/>
          <a:stretch/>
        </p:blipFill>
        <p:spPr>
          <a:xfrm>
            <a:off x="5902430" y="2926467"/>
            <a:ext cx="2802810" cy="342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0FD6-F559-40E4-8E5E-B6533932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4: Install Visual Studio Code (VSC)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FF3BE8-3CFF-4C56-8E66-7AB1D556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EV3Lessons 2018 (Last Update: Aug. 9, 2018)</a:t>
            </a: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14C040-CE81-4DD6-82C3-7F07D134F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5785" y="1070179"/>
            <a:ext cx="3769419" cy="284499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1425DF-A85F-471A-89CF-6200F189E6AE}"/>
              </a:ext>
            </a:extLst>
          </p:cNvPr>
          <p:cNvSpPr txBox="1"/>
          <p:nvPr/>
        </p:nvSpPr>
        <p:spPr>
          <a:xfrm>
            <a:off x="333632" y="2029655"/>
            <a:ext cx="34957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and install VSC from </a:t>
            </a:r>
            <a:r>
              <a:rPr lang="en-US" dirty="0">
                <a:hlinkClick r:id="rId3"/>
              </a:rPr>
              <a:t>https://code.visualstudio.com/</a:t>
            </a:r>
            <a:r>
              <a:rPr lang="en-US" dirty="0"/>
              <a:t> for Mac, Windows, or Linux.</a:t>
            </a:r>
          </a:p>
          <a:p>
            <a:endParaRPr lang="en-US" dirty="0"/>
          </a:p>
          <a:p>
            <a:r>
              <a:rPr lang="en-US" dirty="0"/>
              <a:t>This is the IDE that you can use to manage your programs.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D80FD1-BE05-4FB4-A9AC-9091F1C40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495" y="3960714"/>
            <a:ext cx="3171116" cy="24471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BC9CBB-AE02-4C7D-A744-FE5A2090E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0946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6708</TotalTime>
  <Words>974</Words>
  <Application>Microsoft Office PowerPoint</Application>
  <PresentationFormat>On-screen Show (4:3)</PresentationFormat>
  <Paragraphs>106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Franklin Gothic Book</vt:lpstr>
      <vt:lpstr>Helvetica Neue</vt:lpstr>
      <vt:lpstr>Wingdings</vt:lpstr>
      <vt:lpstr>Crop</vt:lpstr>
      <vt:lpstr>Introduction to EV3Dev:  Setup with Python</vt:lpstr>
      <vt:lpstr>Objectives</vt:lpstr>
      <vt:lpstr>Materials</vt:lpstr>
      <vt:lpstr>What is ev3dev?</vt:lpstr>
      <vt:lpstr>Step 1: Download ev3dev</vt:lpstr>
      <vt:lpstr>ev3dev-jessie vs. ev3dev-stretch</vt:lpstr>
      <vt:lpstr>Step 2: Write Image (Windows, Mac, Linux)</vt:lpstr>
      <vt:lpstr>Step 3: Boot ev3dev</vt:lpstr>
      <vt:lpstr>Step 4: Install Visual Studio Code (VSC)</vt:lpstr>
      <vt:lpstr>Step 5: Download Sample Project</vt:lpstr>
      <vt:lpstr>Step 6: Install python 3</vt:lpstr>
      <vt:lpstr>Step 7: Connect to EV3dev</vt:lpstr>
      <vt:lpstr>Step 8: Running Code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Sanjay Seshan</cp:lastModifiedBy>
  <cp:revision>135</cp:revision>
  <cp:lastPrinted>2016-01-20T22:55:27Z</cp:lastPrinted>
  <dcterms:created xsi:type="dcterms:W3CDTF">2016-01-20T18:24:43Z</dcterms:created>
  <dcterms:modified xsi:type="dcterms:W3CDTF">2018-08-09T18:50:15Z</dcterms:modified>
</cp:coreProperties>
</file>