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9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3" r:id="rId4"/>
    <p:sldId id="262" r:id="rId5"/>
    <p:sldId id="263" r:id="rId6"/>
    <p:sldId id="264" r:id="rId7"/>
    <p:sldId id="265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26"/>
  </p:normalViewPr>
  <p:slideViewPr>
    <p:cSldViewPr snapToGrid="0" snapToObjects="1">
      <p:cViewPr>
        <p:scale>
          <a:sx n="115" d="100"/>
          <a:sy n="115" d="100"/>
        </p:scale>
        <p:origin x="90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3FAB-CBE2-F649-A1FF-B4288C11D42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287-B223-624A-98EA-72F76A4DB00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4E4E-CAF2-AE4D-AD2C-E6094E5F108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6453-837F-184E-8005-1BB5D6479A3B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7C0-26F6-EE48-8FE7-D5209CF3617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3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4B22-59C3-C94C-90B2-B8F992309BB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CBED-313C-6643-97DA-CB2A460A0CC3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6E4-350F-5C4C-9C3C-44A4FF0403F0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6335-59F2-C146-BF92-FA5BDD78BF76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4BF-E655-9340-BC3E-513DCDD2FC1B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12/25/2019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653CFA4-AB57-D843-A781-DEBE9CC4861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12/25/2019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9C2D-8374-6C4F-8D22-62EDF7020F7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40363-EA4A-F64B-9241-E9F62DAC0D33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4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F3E8-E249-CC4F-8978-15C0E8E2CDD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ABD6-6AA0-0241-8C78-9640767C130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66B-1778-2E4E-BFB2-FC5E9D1D058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B813-92FD-5A42-B42D-EFD0B2361076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8EE9-754F-EA47-994B-0D7F72D4EB88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F42B-37EE-AF4B-84EA-1EBAC8D9E832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ED1-91A6-5845-8101-605F7AEB258E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12/25/2019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224F24-99C4-4A42-A9E5-00274E9B61F2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12/25/2019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E1E8-E8A2-504D-922F-EE47571A7573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8D4B09-7113-8041-9CF8-394F1C8D9A91}" type="datetime1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94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678DAC-776D-B943-B10B-7E2B5570F1E7}" type="datetime1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improving PROGRAM RELIABILITY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make your robot more reliable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common problems you might 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some possible solutions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This lesson focuses on reliability issues faced by FIRST LEGO League teams. Many concepts are applicable to non-competition situations, but the terminology in the lesson and the main focus is for competition robots.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216912"/>
              </p:ext>
            </p:extLst>
          </p:nvPr>
        </p:nvGraphicFramePr>
        <p:xfrm>
          <a:off x="477666" y="1657350"/>
          <a:ext cx="819104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Starting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alignment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varies from run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Each run is different</a:t>
                      </a:r>
                      <a:r>
                        <a:rPr lang="en-US" baseline="0" dirty="0"/>
                        <a:t> and missions sometimes work.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Robots don’t travel straight for long or turn exactly the same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hard</a:t>
                      </a:r>
                      <a:r>
                        <a:rPr lang="en-US" baseline="0" dirty="0"/>
                        <a:t> to predict the robot location exactly.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Errors accumulate as you 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missions tend to fail. It is hard</a:t>
                      </a:r>
                      <a:r>
                        <a:rPr lang="en-US" baseline="0" dirty="0"/>
                        <a:t> to do missions far from Launch/Home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Battery levels impact motor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Tweaks that work today fail</a:t>
                      </a:r>
                      <a:r>
                        <a:rPr lang="en-US" baseline="0" dirty="0"/>
                        <a:t> tomorrow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07C6A7D9-E99F-AC44-8200-7BF0B2210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288" y="3823602"/>
            <a:ext cx="2217933" cy="2236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F6269-1D59-D644-9DDE-B69B69E6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20" y="1369307"/>
            <a:ext cx="2217933" cy="2236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Points in Launch are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en-US" dirty="0"/>
              <a:t>In FIRST LEGO League, teams need to figure out where to start in base</a:t>
            </a:r>
          </a:p>
          <a:p>
            <a:pPr lvl="1"/>
            <a:r>
              <a:rPr lang="en-US" dirty="0"/>
              <a:t>Jigs: a LEGO ruler/wall that your robot can align against them in base</a:t>
            </a:r>
          </a:p>
          <a:p>
            <a:pPr lvl="1"/>
            <a:r>
              <a:rPr lang="en-US" dirty="0"/>
              <a:t>Same start each time: pick one spot and start there no matter what the mission for easy starts</a:t>
            </a:r>
          </a:p>
          <a:p>
            <a:pPr lvl="1"/>
            <a:r>
              <a:rPr lang="en-US" dirty="0"/>
              <a:t>Grid/Radial Lines: Use the grid lines to pick a starting spot for each run</a:t>
            </a:r>
          </a:p>
          <a:p>
            <a:pPr lvl="1"/>
            <a:r>
              <a:rPr lang="en-US" dirty="0"/>
              <a:t>Words: Launch has grid lines and a FIRST LEGO League logo. If you aren’t near an inch mark, pick a word or letter to start on.	</a:t>
            </a:r>
          </a:p>
          <a:p>
            <a:r>
              <a:rPr lang="en-US" dirty="0"/>
              <a:t>Even better, try to find a way to align the robot using other techniques (see next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8BC7B2-E05F-2F45-9DE1-A787AAC953FD}"/>
              </a:ext>
            </a:extLst>
          </p:cNvPr>
          <p:cNvGrpSpPr/>
          <p:nvPr/>
        </p:nvGrpSpPr>
        <p:grpSpPr>
          <a:xfrm>
            <a:off x="6648208" y="1892691"/>
            <a:ext cx="1667101" cy="1723897"/>
            <a:chOff x="6897180" y="1875179"/>
            <a:chExt cx="1667101" cy="1723897"/>
          </a:xfrm>
        </p:grpSpPr>
        <p:sp>
          <p:nvSpPr>
            <p:cNvPr id="8" name="Right Triangle 7"/>
            <p:cNvSpPr/>
            <p:nvPr/>
          </p:nvSpPr>
          <p:spPr>
            <a:xfrm>
              <a:off x="6920065" y="2492912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3627525">
              <a:off x="7351439" y="2374897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6200000">
              <a:off x="6578897" y="3003794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Use a jig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6200000">
              <a:off x="7958415" y="1887046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7649203" y="4693283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916278" y="4657696"/>
            <a:ext cx="82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 grid lines or logo border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D57FD3-F796-024A-85EB-ED165D93804D}"/>
              </a:ext>
            </a:extLst>
          </p:cNvPr>
          <p:cNvCxnSpPr>
            <a:cxnSpLocks/>
          </p:cNvCxnSpPr>
          <p:nvPr/>
        </p:nvCxnSpPr>
        <p:spPr>
          <a:xfrm flipV="1">
            <a:off x="8022040" y="4078715"/>
            <a:ext cx="0" cy="544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Accumulate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the time you get to the far side of the table, you are no longer in the right position</a:t>
            </a:r>
          </a:p>
          <a:p>
            <a:r>
              <a:rPr lang="en-US"/>
              <a:t>Solution: Repeat alignment techniques multiple times in a run for better reliability (see next slide)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1</a:t>
            </a:r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2</a:t>
            </a:r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You on the FLL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620055" cy="4654528"/>
          </a:xfrm>
        </p:spPr>
        <p:txBody>
          <a:bodyPr/>
          <a:lstStyle/>
          <a:p>
            <a:r>
              <a:rPr lang="en-US"/>
              <a:t>Consider these alignment strategies that are commonly used:</a:t>
            </a:r>
          </a:p>
          <a:p>
            <a:pPr lvl="1"/>
            <a:r>
              <a:rPr lang="en-US" dirty="0"/>
              <a:t>Align on walls – deliberately back into a wall to straighten out (note: You may stall doing this. See the Advanced: Stall Detection Lesson)</a:t>
            </a:r>
          </a:p>
          <a:p>
            <a:pPr lvl="1"/>
            <a:r>
              <a:rPr lang="en-US" dirty="0"/>
              <a:t>Square/Align on lines –If you are moving angled, you can straighten out whenever you see a line. (See Advanced: Squaring Lesson)</a:t>
            </a:r>
          </a:p>
          <a:p>
            <a:pPr lvl="1"/>
            <a:r>
              <a:rPr lang="en-US" dirty="0"/>
              <a:t>Move until a line – travel until you find a line so you know where you are on the mat (See Beginner: Color Sensor)</a:t>
            </a:r>
          </a:p>
          <a:p>
            <a:pPr lvl="1"/>
            <a:r>
              <a:rPr lang="en-US" dirty="0"/>
              <a:t>Align on a mission model – Mission models that are stuck in one place can be used to align against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</a:t>
            </a:r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382223" y="32065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584509" y="43883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478093" y="19831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Back into walls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Square on a line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Align on a mission model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Battery life</a:t>
            </a:r>
          </a:p>
          <a:p>
            <a:pPr lvl="1"/>
            <a:r>
              <a:rPr lang="en-US"/>
              <a:t>If you program your robot when the battery life is low, it won’t run the same when fully charged</a:t>
            </a:r>
          </a:p>
          <a:p>
            <a:pPr lvl="2"/>
            <a:r>
              <a:rPr lang="en-US"/>
              <a:t>Motors behave differently with low battery</a:t>
            </a:r>
          </a:p>
          <a:p>
            <a:pPr lvl="2"/>
            <a:r>
              <a:rPr lang="en-US"/>
              <a:t>But using sensors makes you not as dependent on battery</a:t>
            </a:r>
          </a:p>
          <a:p>
            <a:r>
              <a:rPr lang="en-US"/>
              <a:t>LEGO pieces come apart over time:</a:t>
            </a:r>
          </a:p>
          <a:p>
            <a:pPr lvl="1"/>
            <a:r>
              <a:rPr lang="en-US"/>
              <a:t>Squeeze in LEGO pieces in key areas before a run – the pegs get loose which means the sensors may not be in the same place as a previous run</a:t>
            </a:r>
          </a:p>
          <a:p>
            <a:pPr lvl="1"/>
            <a:r>
              <a:rPr lang="en-US"/>
              <a:t>Push wires in for sensors and motors.  They come out!</a:t>
            </a:r>
          </a:p>
          <a:p>
            <a:r>
              <a:rPr lang="en-US"/>
              <a:t>Motors and sensors don’t always match:</a:t>
            </a:r>
          </a:p>
          <a:p>
            <a:pPr lvl="1"/>
            <a:r>
              <a:rPr lang="en-US"/>
              <a:t>Some teams test motors, sensors and wheels to make sure that they match</a:t>
            </a:r>
          </a:p>
          <a:p>
            <a:pPr lvl="1"/>
            <a:r>
              <a:rPr lang="en-US"/>
              <a:t>You will never get a perfect match so we recommend use other techniques and accept that they will be different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was written by Sanjay and Arvind Seshan</a:t>
            </a:r>
          </a:p>
          <a:p>
            <a:r>
              <a:rPr lang="en-US" dirty="0"/>
              <a:t>More lessons are available at www.ev3lessons.com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4" y="3357198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3344" y="4547229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715</Words>
  <Application>Microsoft Macintosh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Retrospect</vt:lpstr>
      <vt:lpstr>intermediatev2</vt:lpstr>
      <vt:lpstr>INTERMEDIATE PROGRAMMING LESSON</vt:lpstr>
      <vt:lpstr>Lesson Objectives</vt:lpstr>
      <vt:lpstr>Sources of Problems</vt:lpstr>
      <vt:lpstr>Starting Points in Launch are Critical</vt:lpstr>
      <vt:lpstr>Errors Accumulate Over Time</vt:lpstr>
      <vt:lpstr>Where Are You on the FLL table?</vt:lpstr>
      <vt:lpstr>Other Factors in Reliability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cp:lastModifiedBy>Srinivasan Seshan</cp:lastModifiedBy>
  <cp:revision>13</cp:revision>
  <cp:lastPrinted>2015-11-14T04:34:43Z</cp:lastPrinted>
  <dcterms:created xsi:type="dcterms:W3CDTF">2014-11-14T02:10:18Z</dcterms:created>
  <dcterms:modified xsi:type="dcterms:W3CDTF">2019-12-25T16:26:33Z</dcterms:modified>
</cp:coreProperties>
</file>