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6" r:id="rId1"/>
    <p:sldMasterId id="2147483738" r:id="rId2"/>
  </p:sldMasterIdLst>
  <p:notesMasterIdLst>
    <p:notesMasterId r:id="rId13"/>
  </p:notesMasterIdLst>
  <p:handoutMasterIdLst>
    <p:handoutMasterId r:id="rId14"/>
  </p:handoutMasterIdLst>
  <p:sldIdLst>
    <p:sldId id="390" r:id="rId3"/>
    <p:sldId id="383" r:id="rId4"/>
    <p:sldId id="356" r:id="rId5"/>
    <p:sldId id="386" r:id="rId6"/>
    <p:sldId id="389" r:id="rId7"/>
    <p:sldId id="385" r:id="rId8"/>
    <p:sldId id="391" r:id="rId9"/>
    <p:sldId id="392" r:id="rId10"/>
    <p:sldId id="393" r:id="rId11"/>
    <p:sldId id="382"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96259" autoAdjust="0"/>
  </p:normalViewPr>
  <p:slideViewPr>
    <p:cSldViewPr snapToGrid="0" snapToObjects="1">
      <p:cViewPr varScale="1">
        <p:scale>
          <a:sx n="146" d="100"/>
          <a:sy n="146" d="100"/>
        </p:scale>
        <p:origin x="496" y="160"/>
      </p:cViewPr>
      <p:guideLst>
        <p:guide orient="horz" pos="2160"/>
        <p:guide pos="2880"/>
      </p:guideLst>
    </p:cSldViewPr>
  </p:slideViewPr>
  <p:notesTextViewPr>
    <p:cViewPr>
      <p:scale>
        <a:sx n="100" d="100"/>
        <a:sy n="100" d="100"/>
      </p:scale>
      <p:origin x="0" y="0"/>
    </p:cViewPr>
  </p:notesTextViewPr>
  <p:sorterViewPr>
    <p:cViewPr>
      <p:scale>
        <a:sx n="158" d="100"/>
        <a:sy n="158" d="100"/>
      </p:scale>
      <p:origin x="0" y="2729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00FA3B4-5499-9244-86B5-B0871A9DDD84}" type="datetimeFigureOut">
              <a:rPr lang="en-US" smtClean="0"/>
              <a:t>12/25/19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BEFB77E-72D5-284D-AE7A-D8D155D764C9}" type="slidenum">
              <a:rPr lang="en-US" smtClean="0"/>
              <a:t>‹#›</a:t>
            </a:fld>
            <a:endParaRPr lang="en-US"/>
          </a:p>
        </p:txBody>
      </p:sp>
    </p:spTree>
    <p:extLst>
      <p:ext uri="{BB962C8B-B14F-4D97-AF65-F5344CB8AC3E}">
        <p14:creationId xmlns:p14="http://schemas.microsoft.com/office/powerpoint/2010/main" val="35921038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3EFF1E-85A1-6640-AFB9-C38833E80A84}" type="datetimeFigureOut">
              <a:rPr lang="en-US" smtClean="0"/>
              <a:t>12/25/19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967457-1E83-1040-AFF7-8D09C473DBD5}" type="slidenum">
              <a:rPr lang="en-US" smtClean="0"/>
              <a:t>‹#›</a:t>
            </a:fld>
            <a:endParaRPr lang="en-US"/>
          </a:p>
        </p:txBody>
      </p:sp>
    </p:spTree>
    <p:extLst>
      <p:ext uri="{BB962C8B-B14F-4D97-AF65-F5344CB8AC3E}">
        <p14:creationId xmlns:p14="http://schemas.microsoft.com/office/powerpoint/2010/main" val="248918426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967457-1E83-1040-AFF7-8D09C473DBD5}" type="slidenum">
              <a:rPr lang="en-US" smtClean="0"/>
              <a:t>10</a:t>
            </a:fld>
            <a:endParaRPr lang="en-US"/>
          </a:p>
        </p:txBody>
      </p:sp>
    </p:spTree>
    <p:extLst>
      <p:ext uri="{BB962C8B-B14F-4D97-AF65-F5344CB8AC3E}">
        <p14:creationId xmlns:p14="http://schemas.microsoft.com/office/powerpoint/2010/main" val="39171382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373553" y="471740"/>
            <a:ext cx="4857665" cy="2001435"/>
          </a:xfrm>
          <a:ln>
            <a:noFill/>
          </a:ln>
        </p:spPr>
        <p:txBody>
          <a:bodyPr anchor="b">
            <a:normAutofit/>
          </a:bodyPr>
          <a:lstStyle>
            <a:lvl1pPr algn="l">
              <a:lnSpc>
                <a:spcPct val="85000"/>
              </a:lnSpc>
              <a:defRPr sz="5400" spc="-50" baseline="0">
                <a:solidFill>
                  <a:schemeClr val="tx1">
                    <a:lumMod val="85000"/>
                    <a:lumOff val="15000"/>
                  </a:schemeClr>
                </a:solidFill>
              </a:defRPr>
            </a:lvl1pPr>
          </a:lstStyle>
          <a:p>
            <a:r>
              <a:rPr lang="en-US" dirty="0"/>
              <a:t>INTERMEDIATE PROGRAMMING LESSON</a:t>
            </a:r>
          </a:p>
        </p:txBody>
      </p:sp>
      <p:sp>
        <p:nvSpPr>
          <p:cNvPr id="3" name="Subtitle 2"/>
          <p:cNvSpPr>
            <a:spLocks noGrp="1"/>
          </p:cNvSpPr>
          <p:nvPr>
            <p:ph type="subTitle" idx="1"/>
          </p:nvPr>
        </p:nvSpPr>
        <p:spPr>
          <a:xfrm>
            <a:off x="1548051" y="3452894"/>
            <a:ext cx="6004883" cy="401411"/>
          </a:xfrm>
        </p:spPr>
        <p:txBody>
          <a:bodyPr lIns="91440" rIns="91440">
            <a:normAutofit/>
          </a:bodyPr>
          <a:lstStyle>
            <a:lvl1pPr marL="0" indent="0" algn="ctr">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2ADC30AB-E2B5-0C4B-8D7B-2AC2A1655A26}" type="datetime1">
              <a:rPr lang="en-US" smtClean="0"/>
              <a:t>12/25/19</a:t>
            </a:fld>
            <a:endParaRPr lang="en-US"/>
          </a:p>
        </p:txBody>
      </p:sp>
      <p:sp>
        <p:nvSpPr>
          <p:cNvPr id="5" name="Footer Placeholder 4"/>
          <p:cNvSpPr>
            <a:spLocks noGrp="1"/>
          </p:cNvSpPr>
          <p:nvPr>
            <p:ph type="ftr" sz="quarter" idx="11"/>
          </p:nvPr>
        </p:nvSpPr>
        <p:spPr/>
        <p:txBody>
          <a:bodyPr/>
          <a:lstStyle/>
          <a:p>
            <a:r>
              <a:rPr lang="en-US"/>
              <a:t>© 2020 EV3Lessons.com, Last edit 12/24/2019</a:t>
            </a:r>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cxnSp>
        <p:nvCxnSpPr>
          <p:cNvPr id="9" name="Straight Connector 8"/>
          <p:cNvCxnSpPr/>
          <p:nvPr/>
        </p:nvCxnSpPr>
        <p:spPr>
          <a:xfrm>
            <a:off x="905744" y="3854305"/>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TextBox 12"/>
          <p:cNvSpPr txBox="1"/>
          <p:nvPr userDrawn="1"/>
        </p:nvSpPr>
        <p:spPr>
          <a:xfrm>
            <a:off x="1481621" y="5931894"/>
            <a:ext cx="2391085" cy="369332"/>
          </a:xfrm>
          <a:prstGeom prst="rect">
            <a:avLst/>
          </a:prstGeom>
          <a:noFill/>
        </p:spPr>
        <p:txBody>
          <a:bodyPr wrap="square" rtlCol="0">
            <a:spAutoFit/>
          </a:bodyPr>
          <a:lstStyle/>
          <a:p>
            <a:r>
              <a:rPr lang="en-US" dirty="0"/>
              <a:t>By </a:t>
            </a:r>
            <a:r>
              <a:rPr lang="en-US"/>
              <a:t>Droids Robotics</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4036" y="4938756"/>
            <a:ext cx="1317585" cy="1260490"/>
          </a:xfrm>
          <a:prstGeom prst="rect">
            <a:avLst/>
          </a:prstGeom>
        </p:spPr>
      </p:pic>
      <p:pic>
        <p:nvPicPr>
          <p:cNvPr id="15" name="Picture 14" descr="EV3Lessons.com"/>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5422605" y="409394"/>
            <a:ext cx="3487140" cy="129522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450416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B900CA-B74A-4841-982B-B8C4BD1334B5}" type="datetime1">
              <a:rPr lang="en-US" smtClean="0"/>
              <a:t>12/25/19</a:t>
            </a:fld>
            <a:endParaRPr lang="en-US"/>
          </a:p>
        </p:txBody>
      </p:sp>
      <p:sp>
        <p:nvSpPr>
          <p:cNvPr id="5" name="Footer Placeholder 4"/>
          <p:cNvSpPr>
            <a:spLocks noGrp="1"/>
          </p:cNvSpPr>
          <p:nvPr>
            <p:ph type="ftr" sz="quarter" idx="11"/>
          </p:nvPr>
        </p:nvSpPr>
        <p:spPr/>
        <p:txBody>
          <a:bodyPr/>
          <a:lstStyle/>
          <a:p>
            <a:r>
              <a:rPr lang="en-US"/>
              <a:t>© 2020 EV3Lessons.com, Last edit 12/24/2019</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655869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3DD16B-DF42-BB41-A120-1B51FE699034}" type="datetime1">
              <a:rPr lang="en-US" smtClean="0"/>
              <a:t>12/25/19</a:t>
            </a:fld>
            <a:endParaRPr lang="en-US"/>
          </a:p>
        </p:txBody>
      </p:sp>
      <p:sp>
        <p:nvSpPr>
          <p:cNvPr id="5" name="Footer Placeholder 4"/>
          <p:cNvSpPr>
            <a:spLocks noGrp="1"/>
          </p:cNvSpPr>
          <p:nvPr>
            <p:ph type="ftr" sz="quarter" idx="11"/>
          </p:nvPr>
        </p:nvSpPr>
        <p:spPr/>
        <p:txBody>
          <a:bodyPr/>
          <a:lstStyle/>
          <a:p>
            <a:r>
              <a:rPr lang="en-US"/>
              <a:t>© 2020 EV3Lessons.com, Last edit 12/24/2019</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20631037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96279" y="154094"/>
            <a:ext cx="3853207" cy="1870649"/>
          </a:xfrm>
          <a:ln>
            <a:noFill/>
          </a:ln>
        </p:spPr>
        <p:txBody>
          <a:bodyPr anchor="ctr">
            <a:normAutofit/>
          </a:bodyPr>
          <a:lstStyle>
            <a:lvl1pPr algn="l">
              <a:lnSpc>
                <a:spcPct val="85000"/>
              </a:lnSpc>
              <a:defRPr sz="4000" spc="-50" baseline="0">
                <a:solidFill>
                  <a:schemeClr val="tx1">
                    <a:lumMod val="85000"/>
                    <a:lumOff val="15000"/>
                  </a:schemeClr>
                </a:solidFill>
              </a:defRPr>
            </a:lvl1pPr>
          </a:lstStyle>
          <a:p>
            <a:r>
              <a:rPr lang="en-US" dirty="0"/>
              <a:t>INTERMEDIATE PROGRAMMING LESSON</a:t>
            </a:r>
          </a:p>
        </p:txBody>
      </p:sp>
      <p:sp>
        <p:nvSpPr>
          <p:cNvPr id="3" name="Subtitle 2"/>
          <p:cNvSpPr>
            <a:spLocks noGrp="1"/>
          </p:cNvSpPr>
          <p:nvPr>
            <p:ph type="subTitle" idx="1"/>
          </p:nvPr>
        </p:nvSpPr>
        <p:spPr>
          <a:xfrm>
            <a:off x="1548051" y="3452894"/>
            <a:ext cx="6004883" cy="401411"/>
          </a:xfrm>
        </p:spPr>
        <p:txBody>
          <a:bodyPr lIns="91440" rIns="91440">
            <a:normAutofit/>
          </a:bodyPr>
          <a:lstStyle>
            <a:lvl1pPr marL="0" indent="0" algn="ctr">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74641A8-E1D6-EB4E-913E-2A8B392F61EB}" type="datetime1">
              <a:rPr lang="en-US" smtClean="0"/>
              <a:t>12/25/19</a:t>
            </a:fld>
            <a:endParaRPr lang="en-US"/>
          </a:p>
        </p:txBody>
      </p:sp>
      <p:sp>
        <p:nvSpPr>
          <p:cNvPr id="5" name="Footer Placeholder 4"/>
          <p:cNvSpPr>
            <a:spLocks noGrp="1"/>
          </p:cNvSpPr>
          <p:nvPr>
            <p:ph type="ftr" sz="quarter" idx="11"/>
          </p:nvPr>
        </p:nvSpPr>
        <p:spPr/>
        <p:txBody>
          <a:bodyPr/>
          <a:lstStyle/>
          <a:p>
            <a:r>
              <a:rPr lang="en-US"/>
              <a:t>© 2020 EV3Lessons.com, Last edit 12/24/2019</a:t>
            </a:r>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cxnSp>
        <p:nvCxnSpPr>
          <p:cNvPr id="9" name="Straight Connector 8"/>
          <p:cNvCxnSpPr/>
          <p:nvPr/>
        </p:nvCxnSpPr>
        <p:spPr>
          <a:xfrm>
            <a:off x="905744" y="3854305"/>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TextBox 7"/>
          <p:cNvSpPr txBox="1"/>
          <p:nvPr/>
        </p:nvSpPr>
        <p:spPr>
          <a:xfrm>
            <a:off x="2363695" y="3959525"/>
            <a:ext cx="4373593" cy="369332"/>
          </a:xfrm>
          <a:prstGeom prst="rect">
            <a:avLst/>
          </a:prstGeom>
          <a:noFill/>
        </p:spPr>
        <p:txBody>
          <a:bodyPr wrap="square" rtlCol="0">
            <a:spAutoFit/>
          </a:bodyPr>
          <a:lstStyle/>
          <a:p>
            <a:pPr algn="ctr"/>
            <a:r>
              <a:rPr lang="en-US" dirty="0">
                <a:latin typeface="+mj-lt"/>
              </a:rPr>
              <a:t>By</a:t>
            </a:r>
            <a:r>
              <a:rPr lang="en-US" baseline="0" dirty="0">
                <a:latin typeface="+mj-lt"/>
              </a:rPr>
              <a:t> Sanjay and Arvind Seshan</a:t>
            </a:r>
            <a:endParaRPr lang="en-US" dirty="0">
              <a:latin typeface="+mj-lt"/>
            </a:endParaRPr>
          </a:p>
        </p:txBody>
      </p:sp>
      <p:sp>
        <p:nvSpPr>
          <p:cNvPr id="13" name="Rectangle 12"/>
          <p:cNvSpPr/>
          <p:nvPr userDrawn="1"/>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5" name="Picture 14" descr="A picture containing drawing&#10;&#10;Description automatically generated">
            <a:extLst>
              <a:ext uri="{FF2B5EF4-FFF2-40B4-BE49-F238E27FC236}">
                <a16:creationId xmlns:a16="http://schemas.microsoft.com/office/drawing/2014/main" id="{78B46960-5043-5F42-A8F1-0F3FD8AF5C7E}"/>
              </a:ext>
            </a:extLst>
          </p:cNvPr>
          <p:cNvPicPr>
            <a:picLocks noChangeAspect="1"/>
          </p:cNvPicPr>
          <p:nvPr userDrawn="1"/>
        </p:nvPicPr>
        <p:blipFill rotWithShape="1">
          <a:blip r:embed="rId2"/>
          <a:srcRect l="2055" t="7277" r="2818" b="5432"/>
          <a:stretch/>
        </p:blipFill>
        <p:spPr>
          <a:xfrm>
            <a:off x="4172606" y="154094"/>
            <a:ext cx="4866289" cy="1870649"/>
          </a:xfrm>
          <a:prstGeom prst="rect">
            <a:avLst/>
          </a:prstGeom>
        </p:spPr>
      </p:pic>
    </p:spTree>
    <p:extLst>
      <p:ext uri="{BB962C8B-B14F-4D97-AF65-F5344CB8AC3E}">
        <p14:creationId xmlns:p14="http://schemas.microsoft.com/office/powerpoint/2010/main" val="7439025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EAE738-504A-6D43-ABA6-3E87BF8FF934}" type="datetime1">
              <a:rPr lang="en-US" smtClean="0"/>
              <a:t>12/25/19</a:t>
            </a:fld>
            <a:endParaRPr lang="en-US"/>
          </a:p>
        </p:txBody>
      </p:sp>
      <p:sp>
        <p:nvSpPr>
          <p:cNvPr id="5" name="Footer Placeholder 4"/>
          <p:cNvSpPr>
            <a:spLocks noGrp="1"/>
          </p:cNvSpPr>
          <p:nvPr>
            <p:ph type="ftr" sz="quarter" idx="11"/>
          </p:nvPr>
        </p:nvSpPr>
        <p:spPr/>
        <p:txBody>
          <a:bodyPr/>
          <a:lstStyle/>
          <a:p>
            <a:r>
              <a:rPr lang="en-US"/>
              <a:t>© 2020 EV3Lessons.com, Last edit 12/24/2019</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4292018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98A8BC0-E246-6B42-8B37-A77F6C43B9F5}" type="datetime1">
              <a:rPr lang="en-US" smtClean="0"/>
              <a:t>12/25/19</a:t>
            </a:fld>
            <a:endParaRPr lang="en-US"/>
          </a:p>
        </p:txBody>
      </p:sp>
      <p:sp>
        <p:nvSpPr>
          <p:cNvPr id="5" name="Footer Placeholder 4"/>
          <p:cNvSpPr>
            <a:spLocks noGrp="1"/>
          </p:cNvSpPr>
          <p:nvPr>
            <p:ph type="ftr" sz="quarter" idx="11"/>
          </p:nvPr>
        </p:nvSpPr>
        <p:spPr/>
        <p:txBody>
          <a:bodyPr/>
          <a:lstStyle/>
          <a:p>
            <a:r>
              <a:rPr lang="en-US"/>
              <a:t>© 2020 EV3Lessons.com, Last edit 12/24/2019</a:t>
            </a:r>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50645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737362-8B3E-7743-A8B3-7C36550762B4}" type="datetime1">
              <a:rPr lang="en-US" smtClean="0"/>
              <a:t>12/25/19</a:t>
            </a:fld>
            <a:endParaRPr lang="en-US"/>
          </a:p>
        </p:txBody>
      </p:sp>
      <p:sp>
        <p:nvSpPr>
          <p:cNvPr id="6" name="Footer Placeholder 5"/>
          <p:cNvSpPr>
            <a:spLocks noGrp="1"/>
          </p:cNvSpPr>
          <p:nvPr>
            <p:ph type="ftr" sz="quarter" idx="11"/>
          </p:nvPr>
        </p:nvSpPr>
        <p:spPr/>
        <p:txBody>
          <a:bodyPr/>
          <a:lstStyle/>
          <a:p>
            <a:r>
              <a:rPr lang="en-US"/>
              <a:t>© 2020 EV3Lessons.com, Last edit 12/24/2019</a:t>
            </a:r>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26593301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DF511D-6A3F-6945-9716-56374CABF543}" type="datetime1">
              <a:rPr lang="en-US" smtClean="0"/>
              <a:t>12/25/19</a:t>
            </a:fld>
            <a:endParaRPr lang="en-US"/>
          </a:p>
        </p:txBody>
      </p:sp>
      <p:sp>
        <p:nvSpPr>
          <p:cNvPr id="8" name="Footer Placeholder 7"/>
          <p:cNvSpPr>
            <a:spLocks noGrp="1"/>
          </p:cNvSpPr>
          <p:nvPr>
            <p:ph type="ftr" sz="quarter" idx="11"/>
          </p:nvPr>
        </p:nvSpPr>
        <p:spPr/>
        <p:txBody>
          <a:bodyPr/>
          <a:lstStyle/>
          <a:p>
            <a:r>
              <a:rPr lang="en-US"/>
              <a:t>© 2020 EV3Lessons.com, Last edit 12/24/2019</a:t>
            </a:r>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0878200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9B44C08-DA0C-8748-BA67-D2C0B61F4B17}" type="datetime1">
              <a:rPr lang="en-US" smtClean="0"/>
              <a:t>12/25/19</a:t>
            </a:fld>
            <a:endParaRPr lang="en-US"/>
          </a:p>
        </p:txBody>
      </p:sp>
      <p:sp>
        <p:nvSpPr>
          <p:cNvPr id="4" name="Footer Placeholder 3"/>
          <p:cNvSpPr>
            <a:spLocks noGrp="1"/>
          </p:cNvSpPr>
          <p:nvPr>
            <p:ph type="ftr" sz="quarter" idx="11"/>
          </p:nvPr>
        </p:nvSpPr>
        <p:spPr/>
        <p:txBody>
          <a:bodyPr/>
          <a:lstStyle/>
          <a:p>
            <a:r>
              <a:rPr lang="en-US"/>
              <a:t>© 2020 EV3Lessons.com, Last edit 12/24/2019</a:t>
            </a:r>
          </a:p>
        </p:txBody>
      </p:sp>
      <p:sp>
        <p:nvSpPr>
          <p:cNvPr id="5" name="Slide Number Placeholder 4"/>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37865084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92FD66D-6BDB-5B44-902B-8AEDA018220B}" type="datetime1">
              <a:rPr lang="en-US" smtClean="0"/>
              <a:t>12/25/19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 2020 EV3Lessons.com, Last edit 12/24/2019</a:t>
            </a:r>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37223177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D4B13F5F-5A7D-F848-8ED6-884A54D4A4BA}" type="datetime1">
              <a:rPr lang="en-US" smtClean="0"/>
              <a:t>12/25/19</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a:t>© 2020 EV3Lessons.com, Last edit 12/24/2019</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F5CE407-6216-4202-80E4-A30DC2F709B2}" type="slidenum">
              <a:rPr lang="en-US" smtClean="0"/>
              <a:t>‹#›</a:t>
            </a:fld>
            <a:endParaRPr lang="en-US"/>
          </a:p>
        </p:txBody>
      </p:sp>
    </p:spTree>
    <p:extLst>
      <p:ext uri="{BB962C8B-B14F-4D97-AF65-F5344CB8AC3E}">
        <p14:creationId xmlns:p14="http://schemas.microsoft.com/office/powerpoint/2010/main" val="3429051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D44669-18C6-6C47-9660-32A9783E1F5D}" type="datetime1">
              <a:rPr lang="en-US" smtClean="0"/>
              <a:t>12/25/19</a:t>
            </a:fld>
            <a:endParaRPr lang="en-US"/>
          </a:p>
        </p:txBody>
      </p:sp>
      <p:sp>
        <p:nvSpPr>
          <p:cNvPr id="5" name="Footer Placeholder 4"/>
          <p:cNvSpPr>
            <a:spLocks noGrp="1"/>
          </p:cNvSpPr>
          <p:nvPr>
            <p:ph type="ftr" sz="quarter" idx="11"/>
          </p:nvPr>
        </p:nvSpPr>
        <p:spPr/>
        <p:txBody>
          <a:bodyPr/>
          <a:lstStyle/>
          <a:p>
            <a:r>
              <a:rPr lang="en-US"/>
              <a:t>© 2020 EV3Lessons.com, Last edit 12/24/2019</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9020939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C26BE42-86B6-9C4F-94F2-D26AF729FB20}" type="datetime1">
              <a:rPr lang="en-US" smtClean="0"/>
              <a:t>12/25/19</a:t>
            </a:fld>
            <a:endParaRPr lang="en-US"/>
          </a:p>
        </p:txBody>
      </p:sp>
      <p:sp>
        <p:nvSpPr>
          <p:cNvPr id="6" name="Footer Placeholder 5"/>
          <p:cNvSpPr>
            <a:spLocks noGrp="1"/>
          </p:cNvSpPr>
          <p:nvPr>
            <p:ph type="ftr" sz="quarter" idx="11"/>
          </p:nvPr>
        </p:nvSpPr>
        <p:spPr/>
        <p:txBody>
          <a:bodyPr/>
          <a:lstStyle/>
          <a:p>
            <a:r>
              <a:rPr lang="en-US"/>
              <a:t>© 2020 EV3Lessons.com, Last edit 12/24/2019</a:t>
            </a:r>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7670865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0F28B1-6A84-364B-9746-7F7BFCEA5241}" type="datetime1">
              <a:rPr lang="en-US" smtClean="0"/>
              <a:t>12/25/19</a:t>
            </a:fld>
            <a:endParaRPr lang="en-US"/>
          </a:p>
        </p:txBody>
      </p:sp>
      <p:sp>
        <p:nvSpPr>
          <p:cNvPr id="5" name="Footer Placeholder 4"/>
          <p:cNvSpPr>
            <a:spLocks noGrp="1"/>
          </p:cNvSpPr>
          <p:nvPr>
            <p:ph type="ftr" sz="quarter" idx="11"/>
          </p:nvPr>
        </p:nvSpPr>
        <p:spPr/>
        <p:txBody>
          <a:bodyPr/>
          <a:lstStyle/>
          <a:p>
            <a:r>
              <a:rPr lang="en-US"/>
              <a:t>© 2020 EV3Lessons.com, Last edit 12/24/2019</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4385909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34234D-5432-7045-B363-7C3A4B713F5A}" type="datetime1">
              <a:rPr lang="en-US" smtClean="0"/>
              <a:t>12/25/19</a:t>
            </a:fld>
            <a:endParaRPr lang="en-US"/>
          </a:p>
        </p:txBody>
      </p:sp>
      <p:sp>
        <p:nvSpPr>
          <p:cNvPr id="5" name="Footer Placeholder 4"/>
          <p:cNvSpPr>
            <a:spLocks noGrp="1"/>
          </p:cNvSpPr>
          <p:nvPr>
            <p:ph type="ftr" sz="quarter" idx="11"/>
          </p:nvPr>
        </p:nvSpPr>
        <p:spPr/>
        <p:txBody>
          <a:bodyPr/>
          <a:lstStyle/>
          <a:p>
            <a:r>
              <a:rPr lang="en-US"/>
              <a:t>© 2020 EV3Lessons.com, Last edit 12/24/2019</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793842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9956E3-862E-D842-8B71-828D747AACE3}" type="datetime1">
              <a:rPr lang="en-US" smtClean="0"/>
              <a:t>12/25/19</a:t>
            </a:fld>
            <a:endParaRPr lang="en-US"/>
          </a:p>
        </p:txBody>
      </p:sp>
      <p:sp>
        <p:nvSpPr>
          <p:cNvPr id="5" name="Footer Placeholder 4"/>
          <p:cNvSpPr>
            <a:spLocks noGrp="1"/>
          </p:cNvSpPr>
          <p:nvPr>
            <p:ph type="ftr" sz="quarter" idx="11"/>
          </p:nvPr>
        </p:nvSpPr>
        <p:spPr/>
        <p:txBody>
          <a:bodyPr/>
          <a:lstStyle/>
          <a:p>
            <a:r>
              <a:rPr lang="en-US"/>
              <a:t>© 2020 EV3Lessons.com, Last edit 12/24/2019</a:t>
            </a:r>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1225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375CA7-B5AF-554D-81D8-205B4AADAAB3}" type="datetime1">
              <a:rPr lang="en-US" smtClean="0"/>
              <a:t>12/25/19</a:t>
            </a:fld>
            <a:endParaRPr lang="en-US"/>
          </a:p>
        </p:txBody>
      </p:sp>
      <p:sp>
        <p:nvSpPr>
          <p:cNvPr id="6" name="Footer Placeholder 5"/>
          <p:cNvSpPr>
            <a:spLocks noGrp="1"/>
          </p:cNvSpPr>
          <p:nvPr>
            <p:ph type="ftr" sz="quarter" idx="11"/>
          </p:nvPr>
        </p:nvSpPr>
        <p:spPr/>
        <p:txBody>
          <a:bodyPr/>
          <a:lstStyle/>
          <a:p>
            <a:r>
              <a:rPr lang="en-US"/>
              <a:t>© 2020 EV3Lessons.com, Last edit 12/24/2019</a:t>
            </a:r>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069535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C3A9A3-F3F5-004E-A219-B106D0577BA0}" type="datetime1">
              <a:rPr lang="en-US" smtClean="0"/>
              <a:t>12/25/19</a:t>
            </a:fld>
            <a:endParaRPr lang="en-US"/>
          </a:p>
        </p:txBody>
      </p:sp>
      <p:sp>
        <p:nvSpPr>
          <p:cNvPr id="8" name="Footer Placeholder 7"/>
          <p:cNvSpPr>
            <a:spLocks noGrp="1"/>
          </p:cNvSpPr>
          <p:nvPr>
            <p:ph type="ftr" sz="quarter" idx="11"/>
          </p:nvPr>
        </p:nvSpPr>
        <p:spPr/>
        <p:txBody>
          <a:bodyPr/>
          <a:lstStyle/>
          <a:p>
            <a:r>
              <a:rPr lang="en-US"/>
              <a:t>© 2020 EV3Lessons.com, Last edit 12/24/2019</a:t>
            </a:r>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594421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18D40EA-B365-6848-8784-27BC74014F01}" type="datetime1">
              <a:rPr lang="en-US" smtClean="0"/>
              <a:t>12/25/19</a:t>
            </a:fld>
            <a:endParaRPr lang="en-US"/>
          </a:p>
        </p:txBody>
      </p:sp>
      <p:sp>
        <p:nvSpPr>
          <p:cNvPr id="4" name="Footer Placeholder 3"/>
          <p:cNvSpPr>
            <a:spLocks noGrp="1"/>
          </p:cNvSpPr>
          <p:nvPr>
            <p:ph type="ftr" sz="quarter" idx="11"/>
          </p:nvPr>
        </p:nvSpPr>
        <p:spPr/>
        <p:txBody>
          <a:bodyPr/>
          <a:lstStyle/>
          <a:p>
            <a:r>
              <a:rPr lang="en-US"/>
              <a:t>© 2020 EV3Lessons.com, Last edit 12/24/2019</a:t>
            </a:r>
          </a:p>
        </p:txBody>
      </p:sp>
      <p:sp>
        <p:nvSpPr>
          <p:cNvPr id="5" name="Slide Number Placeholder 4"/>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497577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A4C0E63-BA8A-964B-9971-5676228ACE1C}" type="datetime1">
              <a:rPr lang="en-US" smtClean="0"/>
              <a:t>12/25/19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 2020 EV3Lessons.com, Last edit 12/24/2019</a:t>
            </a:r>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344383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39AA3C53-451E-494C-8DD4-53683001797D}" type="datetime1">
              <a:rPr lang="en-US" smtClean="0"/>
              <a:t>12/25/19</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a:t>© 2020 EV3Lessons.com, Last edit 12/24/2019</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F5CE407-6216-4202-80E4-A30DC2F709B2}" type="slidenum">
              <a:rPr lang="en-US" smtClean="0"/>
              <a:t>‹#›</a:t>
            </a:fld>
            <a:endParaRPr lang="en-US"/>
          </a:p>
        </p:txBody>
      </p:sp>
    </p:spTree>
    <p:extLst>
      <p:ext uri="{BB962C8B-B14F-4D97-AF65-F5344CB8AC3E}">
        <p14:creationId xmlns:p14="http://schemas.microsoft.com/office/powerpoint/2010/main" val="326690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CC4FE4E-7A4F-D049-BE69-8DE6684A2858}" type="datetime1">
              <a:rPr lang="en-US" smtClean="0"/>
              <a:t>12/25/19</a:t>
            </a:fld>
            <a:endParaRPr lang="en-US"/>
          </a:p>
        </p:txBody>
      </p:sp>
      <p:sp>
        <p:nvSpPr>
          <p:cNvPr id="6" name="Footer Placeholder 5"/>
          <p:cNvSpPr>
            <a:spLocks noGrp="1"/>
          </p:cNvSpPr>
          <p:nvPr>
            <p:ph type="ftr" sz="quarter" idx="11"/>
          </p:nvPr>
        </p:nvSpPr>
        <p:spPr/>
        <p:txBody>
          <a:bodyPr/>
          <a:lstStyle/>
          <a:p>
            <a:r>
              <a:rPr lang="en-US"/>
              <a:t>© 2020 EV3Lessons.com, Last edit 12/24/2019</a:t>
            </a:r>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372771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27874" y="287088"/>
            <a:ext cx="8596812" cy="87405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227874" y="1505616"/>
            <a:ext cx="8596811" cy="4654528"/>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3063CBCA-EE15-AC49-8C42-992B33B8DEDE}" type="datetime1">
              <a:rPr lang="en-US" smtClean="0"/>
              <a:t>12/25/19</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 2020 EV3Lessons.com, Last edit 12/24/2019</a:t>
            </a:r>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382A7F7-08BF-4252-8141-63FB96055BBB}" type="slidenum">
              <a:rPr lang="en-US" smtClean="0"/>
              <a:t>‹#›</a:t>
            </a:fld>
            <a:endParaRPr lang="en-US"/>
          </a:p>
        </p:txBody>
      </p:sp>
      <p:cxnSp>
        <p:nvCxnSpPr>
          <p:cNvPr id="10" name="Straight Connector 9"/>
          <p:cNvCxnSpPr/>
          <p:nvPr/>
        </p:nvCxnSpPr>
        <p:spPr>
          <a:xfrm flipV="1">
            <a:off x="227874" y="1335314"/>
            <a:ext cx="8596811" cy="1"/>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4082836"/>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27874" y="287088"/>
            <a:ext cx="8596812" cy="87405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227874" y="1505616"/>
            <a:ext cx="8596811" cy="4654528"/>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938E084D-927F-F14C-9019-3275FDCC7877}" type="datetime1">
              <a:rPr lang="en-US" smtClean="0"/>
              <a:t>12/25/19</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 2020 EV3Lessons.com, Last edit 12/24/2019</a:t>
            </a:r>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382A7F7-08BF-4252-8141-63FB96055BBB}" type="slidenum">
              <a:rPr lang="en-US" smtClean="0"/>
              <a:t>‹#›</a:t>
            </a:fld>
            <a:endParaRPr lang="en-US"/>
          </a:p>
        </p:txBody>
      </p:sp>
      <p:cxnSp>
        <p:nvCxnSpPr>
          <p:cNvPr id="10" name="Straight Connector 9"/>
          <p:cNvCxnSpPr/>
          <p:nvPr/>
        </p:nvCxnSpPr>
        <p:spPr>
          <a:xfrm flipV="1">
            <a:off x="227874" y="1335314"/>
            <a:ext cx="8596811" cy="1"/>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32967612"/>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INTERMEDIATE PROGRAMMING LESSON</a:t>
            </a:r>
          </a:p>
        </p:txBody>
      </p:sp>
      <p:sp>
        <p:nvSpPr>
          <p:cNvPr id="3" name="Subtitle 2"/>
          <p:cNvSpPr>
            <a:spLocks noGrp="1"/>
          </p:cNvSpPr>
          <p:nvPr>
            <p:ph type="subTitle" idx="1"/>
          </p:nvPr>
        </p:nvSpPr>
        <p:spPr>
          <a:xfrm>
            <a:off x="1282263" y="3289738"/>
            <a:ext cx="6474372" cy="564567"/>
          </a:xfrm>
        </p:spPr>
        <p:txBody>
          <a:bodyPr>
            <a:normAutofit fontScale="85000" lnSpcReduction="20000"/>
          </a:bodyPr>
          <a:lstStyle/>
          <a:p>
            <a:r>
              <a:rPr lang="en-US"/>
              <a:t>COLOR LINE FOLLOWER MY BLOCK WITH INPUTS: MOVE FOR DISTANCE</a:t>
            </a:r>
          </a:p>
        </p:txBody>
      </p:sp>
      <p:pic>
        <p:nvPicPr>
          <p:cNvPr id="5" name="Picture 4" descr="A close up of a sign&#10;&#10;Description automatically generated">
            <a:extLst>
              <a:ext uri="{FF2B5EF4-FFF2-40B4-BE49-F238E27FC236}">
                <a16:creationId xmlns:a16="http://schemas.microsoft.com/office/drawing/2014/main" id="{A17B9DFA-14DF-9E42-860F-A92C6D4D72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49851" y="4560307"/>
            <a:ext cx="1444298" cy="1444298"/>
          </a:xfrm>
          <a:prstGeom prst="rect">
            <a:avLst/>
          </a:prstGeom>
        </p:spPr>
      </p:pic>
    </p:spTree>
    <p:extLst>
      <p:ext uri="{BB962C8B-B14F-4D97-AF65-F5344CB8AC3E}">
        <p14:creationId xmlns:p14="http://schemas.microsoft.com/office/powerpoint/2010/main" val="1907397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Credits</a:t>
            </a:r>
          </a:p>
        </p:txBody>
      </p:sp>
      <p:sp>
        <p:nvSpPr>
          <p:cNvPr id="3" name="Content Placeholder 2"/>
          <p:cNvSpPr>
            <a:spLocks noGrp="1"/>
          </p:cNvSpPr>
          <p:nvPr>
            <p:ph idx="1"/>
          </p:nvPr>
        </p:nvSpPr>
        <p:spPr/>
        <p:txBody>
          <a:bodyPr/>
          <a:lstStyle/>
          <a:p>
            <a:r>
              <a:rPr lang="en-US" dirty="0"/>
              <a:t>This tutorial was created by Sanjay Seshan and Arvind Seshan</a:t>
            </a:r>
          </a:p>
          <a:p>
            <a:r>
              <a:rPr lang="en-US" dirty="0"/>
              <a:t>More lessons are available at www.ev3lessons.com</a:t>
            </a:r>
          </a:p>
          <a:p>
            <a:br>
              <a:rPr lang="en-US" dirty="0"/>
            </a:br>
            <a:endParaRPr lang="en-US" dirty="0"/>
          </a:p>
        </p:txBody>
      </p:sp>
      <p:sp>
        <p:nvSpPr>
          <p:cNvPr id="4" name="Footer Placeholder 3"/>
          <p:cNvSpPr>
            <a:spLocks noGrp="1"/>
          </p:cNvSpPr>
          <p:nvPr>
            <p:ph type="ftr" sz="quarter" idx="11"/>
          </p:nvPr>
        </p:nvSpPr>
        <p:spPr/>
        <p:txBody>
          <a:bodyPr/>
          <a:lstStyle/>
          <a:p>
            <a:r>
              <a:rPr lang="en-US"/>
              <a:t>© 2020 EV3Lessons.com, Last edit 12/24/2019</a:t>
            </a:r>
            <a:endParaRPr lang="en-US" dirty="0"/>
          </a:p>
        </p:txBody>
      </p:sp>
      <p:sp>
        <p:nvSpPr>
          <p:cNvPr id="6" name="Rectangle 1"/>
          <p:cNvSpPr>
            <a:spLocks noChangeArrowheads="1"/>
          </p:cNvSpPr>
          <p:nvPr/>
        </p:nvSpPr>
        <p:spPr bwMode="auto">
          <a:xfrm>
            <a:off x="457199" y="4630535"/>
            <a:ext cx="7913347" cy="923330"/>
          </a:xfrm>
          <a:prstGeom prst="rect">
            <a:avLst/>
          </a:prstGeom>
          <a:solidFill>
            <a:srgbClr val="F5F5F5"/>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4374B7"/>
                </a:solidFill>
                <a:effectLst/>
                <a:latin typeface="Helvetica Neue"/>
              </a:rPr>
              <a:t>                         </a:t>
            </a:r>
            <a:br>
              <a:rPr kumimoji="0" lang="en-US" altLang="en-US" sz="1600" b="0" i="0" u="none" strike="noStrike" cap="none" normalizeH="0" baseline="0" dirty="0">
                <a:ln>
                  <a:noFill/>
                </a:ln>
                <a:solidFill>
                  <a:schemeClr val="tx1"/>
                </a:solidFill>
                <a:effectLst/>
              </a:rPr>
            </a:br>
            <a:r>
              <a:rPr kumimoji="0" lang="en-US" altLang="en-US" sz="2000" b="0" i="0" u="none" strike="noStrike" cap="none" normalizeH="0" baseline="0" dirty="0">
                <a:ln>
                  <a:noFill/>
                </a:ln>
                <a:solidFill>
                  <a:srgbClr val="000000"/>
                </a:solidFill>
                <a:effectLst/>
                <a:latin typeface="Helvetica Neue"/>
              </a:rPr>
              <a:t>This work is licensed under a </a:t>
            </a:r>
            <a:r>
              <a:rPr kumimoji="0" lang="en-US" altLang="en-US" sz="2000" b="0" i="0" u="none" strike="noStrike" cap="none" normalizeH="0" baseline="0" dirty="0">
                <a:ln>
                  <a:noFill/>
                </a:ln>
                <a:solidFill>
                  <a:srgbClr val="4374B7"/>
                </a:solidFill>
                <a:effectLst/>
                <a:latin typeface="Helvetica Neue"/>
                <a:hlinkClick r:id="rId3"/>
              </a:rPr>
              <a:t>Creative Commons Attribution-</a:t>
            </a:r>
            <a:r>
              <a:rPr kumimoji="0" lang="en-US" altLang="en-US" sz="2000" b="0" i="0" u="none" strike="noStrike" cap="none" normalizeH="0" baseline="0" dirty="0" err="1">
                <a:ln>
                  <a:noFill/>
                </a:ln>
                <a:solidFill>
                  <a:srgbClr val="4374B7"/>
                </a:solidFill>
                <a:effectLst/>
                <a:latin typeface="Helvetica Neue"/>
                <a:hlinkClick r:id="rId3"/>
              </a:rPr>
              <a:t>NonCommercial</a:t>
            </a:r>
            <a:r>
              <a:rPr kumimoji="0" lang="en-US" altLang="en-US" sz="2000" b="0" i="0" u="none" strike="noStrike" cap="none" normalizeH="0" baseline="0" dirty="0">
                <a:ln>
                  <a:noFill/>
                </a:ln>
                <a:solidFill>
                  <a:srgbClr val="4374B7"/>
                </a:solidFill>
                <a:effectLst/>
                <a:latin typeface="Helvetica Neue"/>
                <a:hlinkClick r:id="rId3"/>
              </a:rPr>
              <a:t>-</a:t>
            </a:r>
            <a:r>
              <a:rPr kumimoji="0" lang="en-US" altLang="en-US" sz="2000" b="0" i="0" u="none" strike="noStrike" cap="none" normalizeH="0" baseline="0" dirty="0" err="1">
                <a:ln>
                  <a:noFill/>
                </a:ln>
                <a:solidFill>
                  <a:srgbClr val="4374B7"/>
                </a:solidFill>
                <a:effectLst/>
                <a:latin typeface="Helvetica Neue"/>
                <a:hlinkClick r:id="rId3"/>
              </a:rPr>
              <a:t>ShareAlike</a:t>
            </a:r>
            <a:r>
              <a:rPr kumimoji="0" lang="en-US" altLang="en-US" sz="2000" b="0" i="0" u="none" strike="noStrike" cap="none" normalizeH="0" baseline="0" dirty="0">
                <a:ln>
                  <a:noFill/>
                </a:ln>
                <a:solidFill>
                  <a:srgbClr val="4374B7"/>
                </a:solidFill>
                <a:effectLst/>
                <a:latin typeface="Helvetica Neue"/>
                <a:hlinkClick r:id="rId3"/>
              </a:rPr>
              <a:t> 4.0 International License</a:t>
            </a:r>
            <a:r>
              <a:rPr kumimoji="0" lang="en-US" altLang="en-US" sz="2000" b="0" i="0" u="none" strike="noStrike" cap="none" normalizeH="0" baseline="0" dirty="0">
                <a:ln>
                  <a:noFill/>
                </a:ln>
                <a:solidFill>
                  <a:srgbClr val="000000"/>
                </a:solidFill>
                <a:effectLst/>
                <a:latin typeface="Helvetica Neue"/>
              </a:rPr>
              <a:t>.</a:t>
            </a:r>
            <a:r>
              <a:rPr kumimoji="0" lang="en-US" altLang="en-US" sz="1600" b="0" i="0" u="none" strike="noStrike" cap="none" normalizeH="0" baseline="0" dirty="0">
                <a:ln>
                  <a:noFill/>
                </a:ln>
                <a:solidFill>
                  <a:schemeClr val="tx1"/>
                </a:solidFill>
                <a:effectLst/>
              </a:rPr>
              <a:t> </a:t>
            </a:r>
            <a:endParaRPr kumimoji="0" lang="en-US" altLang="en-US" sz="2000" b="0" i="0" u="none" strike="noStrike" cap="none" normalizeH="0" baseline="0" dirty="0">
              <a:ln>
                <a:noFill/>
              </a:ln>
              <a:solidFill>
                <a:srgbClr val="4374B7"/>
              </a:solidFill>
              <a:effectLst/>
              <a:latin typeface="Helvetica Neue"/>
            </a:endParaRPr>
          </a:p>
        </p:txBody>
      </p:sp>
      <p:pic>
        <p:nvPicPr>
          <p:cNvPr id="2050" name="Picture 2" descr="Creative Commons Licens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18595" y="3609409"/>
            <a:ext cx="2161449" cy="76142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4231871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Lesson Objectives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a:t>Learn how to write a line follower that takes multiple inputs</a:t>
            </a:r>
          </a:p>
          <a:p>
            <a:pPr marL="457200" indent="-457200">
              <a:buFont typeface="+mj-lt"/>
              <a:buAutoNum type="arabicPeriod"/>
            </a:pPr>
            <a:r>
              <a:rPr lang="en-US" dirty="0"/>
              <a:t>Learn how to write a line follower that stops after a certain number of degrees</a:t>
            </a:r>
          </a:p>
          <a:p>
            <a:pPr marL="457200" indent="-457200">
              <a:buFont typeface="+mj-lt"/>
              <a:buAutoNum type="arabicPeriod"/>
            </a:pPr>
            <a:r>
              <a:rPr lang="en-US" dirty="0"/>
              <a:t>Practice making a useful My Block</a:t>
            </a:r>
          </a:p>
          <a:p>
            <a:endParaRPr lang="en-US" dirty="0"/>
          </a:p>
          <a:p>
            <a:endParaRPr lang="en-US" dirty="0"/>
          </a:p>
          <a:p>
            <a:r>
              <a:rPr lang="en-US" dirty="0"/>
              <a:t>Prerequisites: My Blocks with Inputs &amp; Outputs, Variables, Loops, Switches.</a:t>
            </a:r>
          </a:p>
          <a:p>
            <a:endParaRPr lang="en-US" dirty="0"/>
          </a:p>
          <a:p>
            <a:r>
              <a:rPr lang="en-US" dirty="0"/>
              <a:t>The code uses Blue Comment Blocks.  Make sure you are running the most recent version of the EV3 Software. EV3Lessons has Quick Guides to help you.</a:t>
            </a:r>
          </a:p>
        </p:txBody>
      </p:sp>
      <p:sp>
        <p:nvSpPr>
          <p:cNvPr id="4" name="Footer Placeholder 3"/>
          <p:cNvSpPr>
            <a:spLocks noGrp="1"/>
          </p:cNvSpPr>
          <p:nvPr>
            <p:ph type="ftr" sz="quarter" idx="11"/>
          </p:nvPr>
        </p:nvSpPr>
        <p:spPr/>
        <p:txBody>
          <a:bodyPr/>
          <a:lstStyle/>
          <a:p>
            <a:r>
              <a:rPr lang="en-US"/>
              <a:t>© 2020 EV3Lessons.com, Last edit 12/24/2019</a:t>
            </a:r>
          </a:p>
        </p:txBody>
      </p:sp>
    </p:spTree>
    <p:extLst>
      <p:ext uri="{BB962C8B-B14F-4D97-AF65-F5344CB8AC3E}">
        <p14:creationId xmlns:p14="http://schemas.microsoft.com/office/powerpoint/2010/main" val="3286825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marL="233363" indent="-233363"/>
            <a:r>
              <a:rPr lang="en-US" dirty="0"/>
              <a:t>My Block Line Follower with Inputs</a:t>
            </a:r>
          </a:p>
        </p:txBody>
      </p:sp>
      <p:sp>
        <p:nvSpPr>
          <p:cNvPr id="3" name="Content Placeholder 2"/>
          <p:cNvSpPr>
            <a:spLocks noGrp="1"/>
          </p:cNvSpPr>
          <p:nvPr>
            <p:ph idx="1"/>
          </p:nvPr>
        </p:nvSpPr>
        <p:spPr>
          <a:xfrm>
            <a:off x="457199" y="1524318"/>
            <a:ext cx="7886700" cy="4755296"/>
          </a:xfrm>
        </p:spPr>
        <p:txBody>
          <a:bodyPr>
            <a:noAutofit/>
          </a:bodyPr>
          <a:lstStyle/>
          <a:p>
            <a:pPr marL="233363" indent="-233363">
              <a:buFont typeface="Arial"/>
              <a:buChar char="•"/>
            </a:pPr>
            <a:r>
              <a:rPr lang="en-US" b="0" dirty="0"/>
              <a:t>Making a My Block out of your line follower reduces the length of your code and makes it reusable</a:t>
            </a:r>
          </a:p>
          <a:p>
            <a:pPr marL="233363" indent="-233363">
              <a:buFont typeface="Arial"/>
              <a:buChar char="•"/>
            </a:pPr>
            <a:r>
              <a:rPr lang="en-US" b="0" dirty="0"/>
              <a:t>Learning to write a line follower that takes multiple inputs (power, degrees and color) can be very useful</a:t>
            </a:r>
          </a:p>
          <a:p>
            <a:pPr marL="690563" lvl="1" indent="-233363">
              <a:buFont typeface="Arial"/>
              <a:buChar char="•"/>
            </a:pPr>
            <a:r>
              <a:rPr lang="en-US" dirty="0"/>
              <a:t>Every time you want a line follower that goes a different distance, you just need to change the input!</a:t>
            </a:r>
            <a:endParaRPr lang="en-US" b="0" dirty="0"/>
          </a:p>
          <a:p>
            <a:endParaRPr lang="en-US" b="0" dirty="0"/>
          </a:p>
        </p:txBody>
      </p:sp>
      <p:sp>
        <p:nvSpPr>
          <p:cNvPr id="9" name="Footer Placeholder 8"/>
          <p:cNvSpPr>
            <a:spLocks noGrp="1"/>
          </p:cNvSpPr>
          <p:nvPr>
            <p:ph type="ftr" sz="quarter" idx="11"/>
          </p:nvPr>
        </p:nvSpPr>
        <p:spPr/>
        <p:txBody>
          <a:bodyPr/>
          <a:lstStyle/>
          <a:p>
            <a:r>
              <a:rPr lang="en-US"/>
              <a:t>© 2020 EV3Lessons.com, Last edit 12/24/2019</a:t>
            </a:r>
          </a:p>
        </p:txBody>
      </p:sp>
    </p:spTree>
    <p:extLst>
      <p:ext uri="{BB962C8B-B14F-4D97-AF65-F5344CB8AC3E}">
        <p14:creationId xmlns:p14="http://schemas.microsoft.com/office/powerpoint/2010/main" val="2028192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Tips to Succeed</a:t>
            </a:r>
          </a:p>
        </p:txBody>
      </p:sp>
      <p:sp>
        <p:nvSpPr>
          <p:cNvPr id="3" name="Content Placeholder 2"/>
          <p:cNvSpPr>
            <a:spLocks noGrp="1"/>
          </p:cNvSpPr>
          <p:nvPr>
            <p:ph idx="1"/>
          </p:nvPr>
        </p:nvSpPr>
        <p:spPr/>
        <p:txBody>
          <a:bodyPr/>
          <a:lstStyle/>
          <a:p>
            <a:pPr marL="0" indent="0">
              <a:buNone/>
            </a:pPr>
            <a:r>
              <a:rPr lang="en-US" dirty="0"/>
              <a:t>You will need to know how to make a Simple Color Line Follower program and how to make a My Block with inputs</a:t>
            </a:r>
          </a:p>
          <a:p>
            <a:pPr marL="0" indent="0">
              <a:buNone/>
            </a:pPr>
            <a:r>
              <a:rPr lang="en-US" dirty="0"/>
              <a:t>Since you will use your EV3 Color Sensor in Color Mode, you will not have to Calibrate your color sensor for this lesson</a:t>
            </a:r>
          </a:p>
          <a:p>
            <a:pPr marL="0" indent="0">
              <a:buNone/>
            </a:pPr>
            <a:r>
              <a:rPr lang="en-US" dirty="0"/>
              <a:t>Check which ports you have your color sensor connected to and adjust the code as needed</a:t>
            </a:r>
          </a:p>
          <a:p>
            <a:pPr marL="0" indent="0">
              <a:buNone/>
            </a:pPr>
            <a:r>
              <a:rPr lang="en-US" dirty="0"/>
              <a:t>You may have to adjust the speed or direction to work for your robot.  Make sure that the the color sensor is in front of the wheels in the direction of travel.</a:t>
            </a:r>
          </a:p>
          <a:p>
            <a:pPr marL="0" indent="0">
              <a:buNone/>
            </a:pPr>
            <a:r>
              <a:rPr lang="en-US" dirty="0"/>
              <a:t>Make sure you place the robot on the side of the line that you are following.  The most common mistake is placing the robot on the wrong side of the line to begin with.</a:t>
            </a:r>
          </a:p>
        </p:txBody>
      </p:sp>
      <p:sp>
        <p:nvSpPr>
          <p:cNvPr id="4" name="Footer Placeholder 3"/>
          <p:cNvSpPr>
            <a:spLocks noGrp="1"/>
          </p:cNvSpPr>
          <p:nvPr>
            <p:ph type="ftr" sz="quarter" idx="11"/>
          </p:nvPr>
        </p:nvSpPr>
        <p:spPr/>
        <p:txBody>
          <a:bodyPr/>
          <a:lstStyle/>
          <a:p>
            <a:r>
              <a:rPr lang="en-US"/>
              <a:t>© 2020 EV3Lessons.com, Last edit 12/24/2019</a:t>
            </a:r>
          </a:p>
        </p:txBody>
      </p:sp>
    </p:spTree>
    <p:extLst>
      <p:ext uri="{BB962C8B-B14F-4D97-AF65-F5344CB8AC3E}">
        <p14:creationId xmlns:p14="http://schemas.microsoft.com/office/powerpoint/2010/main" val="3892765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Block</a:t>
            </a:r>
          </a:p>
        </p:txBody>
      </p:sp>
      <p:sp>
        <p:nvSpPr>
          <p:cNvPr id="3" name="Content Placeholder 2"/>
          <p:cNvSpPr>
            <a:spLocks noGrp="1"/>
          </p:cNvSpPr>
          <p:nvPr>
            <p:ph idx="1"/>
          </p:nvPr>
        </p:nvSpPr>
        <p:spPr>
          <a:xfrm>
            <a:off x="227875" y="1505616"/>
            <a:ext cx="4344126" cy="4654528"/>
          </a:xfrm>
        </p:spPr>
        <p:txBody>
          <a:bodyPr/>
          <a:lstStyle/>
          <a:p>
            <a:r>
              <a:rPr lang="en-US" dirty="0"/>
              <a:t>In this lesson, you will need to reset your motor’s rotation sensor</a:t>
            </a:r>
          </a:p>
          <a:p>
            <a:r>
              <a:rPr lang="en-US" dirty="0"/>
              <a:t>Since you want to line follow only for a certain distance, you have to first reset the value to 0.</a:t>
            </a:r>
          </a:p>
          <a:p>
            <a:r>
              <a:rPr lang="en-US" dirty="0"/>
              <a:t>Motors B or C are your drive motors so pick either of them.</a:t>
            </a:r>
          </a:p>
        </p:txBody>
      </p:sp>
      <p:sp>
        <p:nvSpPr>
          <p:cNvPr id="4" name="Footer Placeholder 3"/>
          <p:cNvSpPr>
            <a:spLocks noGrp="1"/>
          </p:cNvSpPr>
          <p:nvPr>
            <p:ph type="ftr" sz="quarter" idx="11"/>
          </p:nvPr>
        </p:nvSpPr>
        <p:spPr/>
        <p:txBody>
          <a:bodyPr/>
          <a:lstStyle/>
          <a:p>
            <a:r>
              <a:rPr lang="en-US"/>
              <a:t>© 2020 EV3Lessons.com, Last edit 12/24/2019</a:t>
            </a:r>
          </a:p>
        </p:txBody>
      </p:sp>
      <p:pic>
        <p:nvPicPr>
          <p:cNvPr id="7" name="Picture 6">
            <a:extLst>
              <a:ext uri="{FF2B5EF4-FFF2-40B4-BE49-F238E27FC236}">
                <a16:creationId xmlns:a16="http://schemas.microsoft.com/office/drawing/2014/main" id="{593979B6-C5AD-A045-875D-3339146ABBB1}"/>
              </a:ext>
            </a:extLst>
          </p:cNvPr>
          <p:cNvPicPr>
            <a:picLocks noChangeAspect="1"/>
          </p:cNvPicPr>
          <p:nvPr/>
        </p:nvPicPr>
        <p:blipFill>
          <a:blip r:embed="rId2"/>
          <a:stretch>
            <a:fillRect/>
          </a:stretch>
        </p:blipFill>
        <p:spPr>
          <a:xfrm>
            <a:off x="5084618" y="1588076"/>
            <a:ext cx="3505200" cy="2476500"/>
          </a:xfrm>
          <a:prstGeom prst="rect">
            <a:avLst/>
          </a:prstGeom>
        </p:spPr>
      </p:pic>
    </p:spTree>
    <p:extLst>
      <p:ext uri="{BB962C8B-B14F-4D97-AF65-F5344CB8AC3E}">
        <p14:creationId xmlns:p14="http://schemas.microsoft.com/office/powerpoint/2010/main" val="4293960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966080" y="1524318"/>
            <a:ext cx="3602187" cy="4320745"/>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a:t>Color Follower for Distance</a:t>
            </a:r>
          </a:p>
        </p:txBody>
      </p:sp>
      <p:sp>
        <p:nvSpPr>
          <p:cNvPr id="3" name="Content Placeholder 2"/>
          <p:cNvSpPr>
            <a:spLocks noGrp="1"/>
          </p:cNvSpPr>
          <p:nvPr>
            <p:ph idx="1"/>
          </p:nvPr>
        </p:nvSpPr>
        <p:spPr>
          <a:xfrm>
            <a:off x="227875" y="1505616"/>
            <a:ext cx="4599422" cy="4654528"/>
          </a:xfrm>
        </p:spPr>
        <p:txBody>
          <a:bodyPr/>
          <a:lstStyle/>
          <a:p>
            <a:r>
              <a:rPr lang="en-US" dirty="0"/>
              <a:t>STEP 1: Create a My Block with three inputs</a:t>
            </a:r>
          </a:p>
          <a:p>
            <a:r>
              <a:rPr lang="en-US" dirty="0"/>
              <a:t>STEP 2: Define the My Block to line follow with the exit condition of the loop as degrees</a:t>
            </a:r>
          </a:p>
          <a:p>
            <a:r>
              <a:rPr lang="en-US" dirty="0"/>
              <a:t>STEP 3: Use the My Block to follow a Black Line for 500 degrees</a:t>
            </a:r>
          </a:p>
          <a:p>
            <a:endParaRPr lang="en-US" dirty="0"/>
          </a:p>
        </p:txBody>
      </p:sp>
      <p:sp>
        <p:nvSpPr>
          <p:cNvPr id="4" name="Footer Placeholder 3"/>
          <p:cNvSpPr>
            <a:spLocks noGrp="1"/>
          </p:cNvSpPr>
          <p:nvPr>
            <p:ph type="ftr" sz="quarter" idx="11"/>
          </p:nvPr>
        </p:nvSpPr>
        <p:spPr/>
        <p:txBody>
          <a:bodyPr/>
          <a:lstStyle/>
          <a:p>
            <a:r>
              <a:rPr lang="en-US"/>
              <a:t>© 2020 EV3Lessons.com, Last edit 12/24/2019</a:t>
            </a:r>
          </a:p>
        </p:txBody>
      </p:sp>
      <p:sp>
        <p:nvSpPr>
          <p:cNvPr id="5" name="TextBox 4"/>
          <p:cNvSpPr txBox="1"/>
          <p:nvPr/>
        </p:nvSpPr>
        <p:spPr>
          <a:xfrm>
            <a:off x="5050342" y="1622734"/>
            <a:ext cx="3334565" cy="1169551"/>
          </a:xfrm>
          <a:prstGeom prst="rect">
            <a:avLst/>
          </a:prstGeom>
          <a:noFill/>
        </p:spPr>
        <p:txBody>
          <a:bodyPr wrap="square" rtlCol="0">
            <a:spAutoFit/>
          </a:bodyPr>
          <a:lstStyle/>
          <a:p>
            <a:r>
              <a:rPr lang="en-US" sz="1400" dirty="0">
                <a:solidFill>
                  <a:srgbClr val="FF0000"/>
                </a:solidFill>
              </a:rPr>
              <a:t>Challenge: Write a line follower My Block that follows a black line and stops after moving a certain number of degrees.  The line follower should take three inputs (degrees, speed and color to follow).</a:t>
            </a:r>
          </a:p>
        </p:txBody>
      </p:sp>
      <p:cxnSp>
        <p:nvCxnSpPr>
          <p:cNvPr id="6" name="Straight Connector 5"/>
          <p:cNvCxnSpPr/>
          <p:nvPr/>
        </p:nvCxnSpPr>
        <p:spPr>
          <a:xfrm flipV="1">
            <a:off x="7198351" y="3232780"/>
            <a:ext cx="0" cy="2057567"/>
          </a:xfrm>
          <a:prstGeom prst="line">
            <a:avLst/>
          </a:prstGeom>
          <a:ln w="76200" cmpd="sng">
            <a:solidFill>
              <a:schemeClr val="tx1"/>
            </a:solidFill>
          </a:ln>
        </p:spPr>
        <p:style>
          <a:lnRef idx="2">
            <a:schemeClr val="accent1"/>
          </a:lnRef>
          <a:fillRef idx="0">
            <a:schemeClr val="accent1"/>
          </a:fillRef>
          <a:effectRef idx="1">
            <a:schemeClr val="accent1"/>
          </a:effectRef>
          <a:fontRef idx="minor">
            <a:schemeClr val="tx1"/>
          </a:fontRef>
        </p:style>
      </p:cxnSp>
      <p:grpSp>
        <p:nvGrpSpPr>
          <p:cNvPr id="8" name="Group 7"/>
          <p:cNvGrpSpPr/>
          <p:nvPr/>
        </p:nvGrpSpPr>
        <p:grpSpPr>
          <a:xfrm>
            <a:off x="6868071" y="4454221"/>
            <a:ext cx="660559" cy="790597"/>
            <a:chOff x="6310708" y="2223671"/>
            <a:chExt cx="809489" cy="898563"/>
          </a:xfrm>
        </p:grpSpPr>
        <p:sp>
          <p:nvSpPr>
            <p:cNvPr id="9" name="Rounded Rectangle 8"/>
            <p:cNvSpPr/>
            <p:nvPr/>
          </p:nvSpPr>
          <p:spPr>
            <a:xfrm>
              <a:off x="6451830" y="2223671"/>
              <a:ext cx="519438" cy="898563"/>
            </a:xfrm>
            <a:prstGeom prst="roundRect">
              <a:avLst/>
            </a:prstGeom>
            <a:solidFill>
              <a:schemeClr val="accent5">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ounded Rectangle 9"/>
            <p:cNvSpPr/>
            <p:nvPr/>
          </p:nvSpPr>
          <p:spPr>
            <a:xfrm>
              <a:off x="6979076" y="2525434"/>
              <a:ext cx="141121" cy="295036"/>
            </a:xfrm>
            <a:prstGeom prst="roundRect">
              <a:avLst/>
            </a:prstGeom>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effectLst/>
              </a:endParaRPr>
            </a:p>
          </p:txBody>
        </p:sp>
        <p:sp>
          <p:nvSpPr>
            <p:cNvPr id="11" name="Rounded Rectangle 10"/>
            <p:cNvSpPr/>
            <p:nvPr/>
          </p:nvSpPr>
          <p:spPr>
            <a:xfrm>
              <a:off x="6310708" y="2525434"/>
              <a:ext cx="141121" cy="295036"/>
            </a:xfrm>
            <a:prstGeom prst="roundRect">
              <a:avLst/>
            </a:prstGeom>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effectLst/>
              </a:endParaRPr>
            </a:p>
          </p:txBody>
        </p:sp>
        <p:sp>
          <p:nvSpPr>
            <p:cNvPr id="12" name="Oval 11"/>
            <p:cNvSpPr>
              <a:spLocks noChangeAspect="1"/>
            </p:cNvSpPr>
            <p:nvPr/>
          </p:nvSpPr>
          <p:spPr>
            <a:xfrm>
              <a:off x="6621904" y="2247641"/>
              <a:ext cx="179290" cy="166284"/>
            </a:xfrm>
            <a:prstGeom prst="ellipse">
              <a:avLst/>
            </a:prstGeom>
            <a:solidFill>
              <a:srgbClr val="FF0000"/>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4" name="TextBox 13"/>
          <p:cNvSpPr txBox="1"/>
          <p:nvPr/>
        </p:nvSpPr>
        <p:spPr>
          <a:xfrm>
            <a:off x="6047376" y="3570788"/>
            <a:ext cx="1220941" cy="461665"/>
          </a:xfrm>
          <a:prstGeom prst="rect">
            <a:avLst/>
          </a:prstGeom>
          <a:noFill/>
        </p:spPr>
        <p:txBody>
          <a:bodyPr wrap="square" rtlCol="0">
            <a:spAutoFit/>
          </a:bodyPr>
          <a:lstStyle/>
          <a:p>
            <a:r>
              <a:rPr lang="en-US" sz="1200" dirty="0"/>
              <a:t>Goal: Stop after 500 degrees</a:t>
            </a:r>
          </a:p>
        </p:txBody>
      </p:sp>
    </p:spTree>
    <p:extLst>
      <p:ext uri="{BB962C8B-B14F-4D97-AF65-F5344CB8AC3E}">
        <p14:creationId xmlns:p14="http://schemas.microsoft.com/office/powerpoint/2010/main" val="2343985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2.77778E-6 4.07407E-6 L -0.00121 -0.33079 " pathEditMode="relative" rAng="0" ptsTypes="AA">
                                      <p:cBhvr>
                                        <p:cTn id="6" dur="2000" fill="hold"/>
                                        <p:tgtEl>
                                          <p:spTgt spid="8"/>
                                        </p:tgtEl>
                                        <p:attrNameLst>
                                          <p:attrName>ppt_x</p:attrName>
                                          <p:attrName>ppt_y</p:attrName>
                                        </p:attrNameLst>
                                      </p:cBhvr>
                                      <p:rCtr x="-69" y="-1655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9C7BB-CA3E-9F43-8A21-0E400E85CD0C}"/>
              </a:ext>
            </a:extLst>
          </p:cNvPr>
          <p:cNvSpPr>
            <a:spLocks noGrp="1"/>
          </p:cNvSpPr>
          <p:nvPr>
            <p:ph type="title"/>
          </p:nvPr>
        </p:nvSpPr>
        <p:spPr/>
        <p:txBody>
          <a:bodyPr/>
          <a:lstStyle/>
          <a:p>
            <a:r>
              <a:rPr lang="en-US" dirty="0"/>
              <a:t>Step 1: Create the My Block</a:t>
            </a:r>
          </a:p>
        </p:txBody>
      </p:sp>
      <p:sp>
        <p:nvSpPr>
          <p:cNvPr id="3" name="Content Placeholder 2">
            <a:extLst>
              <a:ext uri="{FF2B5EF4-FFF2-40B4-BE49-F238E27FC236}">
                <a16:creationId xmlns:a16="http://schemas.microsoft.com/office/drawing/2014/main" id="{7B0FCBB7-ECBE-3342-B7EA-F1304EE467F9}"/>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id="{A9EC24D3-2938-D843-AA74-B675511E9B06}"/>
              </a:ext>
            </a:extLst>
          </p:cNvPr>
          <p:cNvSpPr>
            <a:spLocks noGrp="1"/>
          </p:cNvSpPr>
          <p:nvPr>
            <p:ph type="ftr" sz="quarter" idx="11"/>
          </p:nvPr>
        </p:nvSpPr>
        <p:spPr/>
        <p:txBody>
          <a:bodyPr/>
          <a:lstStyle/>
          <a:p>
            <a:r>
              <a:rPr lang="en-US"/>
              <a:t>© 2020 EV3Lessons.com, Last edit 12/24/2019</a:t>
            </a:r>
          </a:p>
        </p:txBody>
      </p:sp>
      <p:pic>
        <p:nvPicPr>
          <p:cNvPr id="5" name="Content Placeholder 5" descr="A screenshot of a cell phone&#10;&#10;Description automatically generated">
            <a:extLst>
              <a:ext uri="{FF2B5EF4-FFF2-40B4-BE49-F238E27FC236}">
                <a16:creationId xmlns:a16="http://schemas.microsoft.com/office/drawing/2014/main" id="{3BDD6BEE-4729-8C41-A60A-0EC7C48D4D0B}"/>
              </a:ext>
            </a:extLst>
          </p:cNvPr>
          <p:cNvPicPr>
            <a:picLocks noChangeAspect="1"/>
          </p:cNvPicPr>
          <p:nvPr/>
        </p:nvPicPr>
        <p:blipFill>
          <a:blip r:embed="rId2"/>
          <a:stretch>
            <a:fillRect/>
          </a:stretch>
        </p:blipFill>
        <p:spPr>
          <a:xfrm>
            <a:off x="347979" y="1542384"/>
            <a:ext cx="8356600" cy="3810000"/>
          </a:xfrm>
          <a:prstGeom prst="rect">
            <a:avLst/>
          </a:prstGeom>
        </p:spPr>
      </p:pic>
      <p:sp>
        <p:nvSpPr>
          <p:cNvPr id="6" name="TextBox 5">
            <a:extLst>
              <a:ext uri="{FF2B5EF4-FFF2-40B4-BE49-F238E27FC236}">
                <a16:creationId xmlns:a16="http://schemas.microsoft.com/office/drawing/2014/main" id="{BECB84AF-65A2-594D-9CA5-C0E03EC7D472}"/>
              </a:ext>
            </a:extLst>
          </p:cNvPr>
          <p:cNvSpPr txBox="1"/>
          <p:nvPr/>
        </p:nvSpPr>
        <p:spPr>
          <a:xfrm>
            <a:off x="319315" y="1542384"/>
            <a:ext cx="2857500" cy="369332"/>
          </a:xfrm>
          <a:prstGeom prst="rect">
            <a:avLst/>
          </a:prstGeom>
          <a:noFill/>
        </p:spPr>
        <p:txBody>
          <a:bodyPr wrap="square" rtlCol="0">
            <a:spAutoFit/>
          </a:bodyPr>
          <a:lstStyle/>
          <a:p>
            <a:r>
              <a:rPr lang="en-US" dirty="0">
                <a:solidFill>
                  <a:srgbClr val="0070C0"/>
                </a:solidFill>
              </a:rPr>
              <a:t>Add three Inputs and Labels</a:t>
            </a:r>
          </a:p>
        </p:txBody>
      </p:sp>
    </p:spTree>
    <p:extLst>
      <p:ext uri="{BB962C8B-B14F-4D97-AF65-F5344CB8AC3E}">
        <p14:creationId xmlns:p14="http://schemas.microsoft.com/office/powerpoint/2010/main" val="2706486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EB4FB-C690-9F48-805C-6971CD8D42AE}"/>
              </a:ext>
            </a:extLst>
          </p:cNvPr>
          <p:cNvSpPr>
            <a:spLocks noGrp="1"/>
          </p:cNvSpPr>
          <p:nvPr>
            <p:ph type="title"/>
          </p:nvPr>
        </p:nvSpPr>
        <p:spPr/>
        <p:txBody>
          <a:bodyPr/>
          <a:lstStyle/>
          <a:p>
            <a:r>
              <a:rPr lang="en-US" dirty="0"/>
              <a:t>Step 2: Define the My Block</a:t>
            </a:r>
          </a:p>
        </p:txBody>
      </p:sp>
      <p:sp>
        <p:nvSpPr>
          <p:cNvPr id="3" name="Content Placeholder 2">
            <a:extLst>
              <a:ext uri="{FF2B5EF4-FFF2-40B4-BE49-F238E27FC236}">
                <a16:creationId xmlns:a16="http://schemas.microsoft.com/office/drawing/2014/main" id="{FADF3902-1DB9-D54D-B86E-242E7B4B58A8}"/>
              </a:ext>
            </a:extLst>
          </p:cNvPr>
          <p:cNvSpPr>
            <a:spLocks noGrp="1"/>
          </p:cNvSpPr>
          <p:nvPr>
            <p:ph idx="1"/>
          </p:nvPr>
        </p:nvSpPr>
        <p:spPr>
          <a:xfrm>
            <a:off x="227875" y="2201807"/>
            <a:ext cx="3076436" cy="572566"/>
          </a:xfrm>
        </p:spPr>
        <p:txBody>
          <a:bodyPr>
            <a:normAutofit/>
          </a:bodyPr>
          <a:lstStyle/>
          <a:p>
            <a:r>
              <a:rPr lang="en-US" sz="1400" dirty="0"/>
              <a:t>Reset the rotation sensor</a:t>
            </a:r>
          </a:p>
        </p:txBody>
      </p:sp>
      <p:sp>
        <p:nvSpPr>
          <p:cNvPr id="4" name="Footer Placeholder 3">
            <a:extLst>
              <a:ext uri="{FF2B5EF4-FFF2-40B4-BE49-F238E27FC236}">
                <a16:creationId xmlns:a16="http://schemas.microsoft.com/office/drawing/2014/main" id="{6E789B3B-EBC3-BB4A-A2DA-F29B9B8C5208}"/>
              </a:ext>
            </a:extLst>
          </p:cNvPr>
          <p:cNvSpPr>
            <a:spLocks noGrp="1"/>
          </p:cNvSpPr>
          <p:nvPr>
            <p:ph type="ftr" sz="quarter" idx="11"/>
          </p:nvPr>
        </p:nvSpPr>
        <p:spPr/>
        <p:txBody>
          <a:bodyPr/>
          <a:lstStyle/>
          <a:p>
            <a:r>
              <a:rPr lang="en-US"/>
              <a:t>© 2020 EV3Lessons.com, Last edit 12/24/2019</a:t>
            </a:r>
          </a:p>
        </p:txBody>
      </p:sp>
      <p:pic>
        <p:nvPicPr>
          <p:cNvPr id="5" name="Picture 4">
            <a:extLst>
              <a:ext uri="{FF2B5EF4-FFF2-40B4-BE49-F238E27FC236}">
                <a16:creationId xmlns:a16="http://schemas.microsoft.com/office/drawing/2014/main" id="{F85696CF-37AB-5A40-963D-8A1DF606EC2B}"/>
              </a:ext>
            </a:extLst>
          </p:cNvPr>
          <p:cNvPicPr>
            <a:picLocks noChangeAspect="1"/>
          </p:cNvPicPr>
          <p:nvPr/>
        </p:nvPicPr>
        <p:blipFill>
          <a:blip r:embed="rId2"/>
          <a:stretch>
            <a:fillRect/>
          </a:stretch>
        </p:blipFill>
        <p:spPr>
          <a:xfrm>
            <a:off x="3103559" y="1314373"/>
            <a:ext cx="5812567" cy="4845771"/>
          </a:xfrm>
          <a:prstGeom prst="rect">
            <a:avLst/>
          </a:prstGeom>
        </p:spPr>
      </p:pic>
      <p:sp>
        <p:nvSpPr>
          <p:cNvPr id="6" name="Content Placeholder 2">
            <a:extLst>
              <a:ext uri="{FF2B5EF4-FFF2-40B4-BE49-F238E27FC236}">
                <a16:creationId xmlns:a16="http://schemas.microsoft.com/office/drawing/2014/main" id="{6C7AB3A6-9C4A-2444-9F5B-05DF68F2E2B5}"/>
              </a:ext>
            </a:extLst>
          </p:cNvPr>
          <p:cNvSpPr txBox="1">
            <a:spLocks/>
          </p:cNvSpPr>
          <p:nvPr/>
        </p:nvSpPr>
        <p:spPr>
          <a:xfrm>
            <a:off x="227874" y="2774373"/>
            <a:ext cx="3076436" cy="572566"/>
          </a:xfrm>
          <a:prstGeom prst="rect">
            <a:avLst/>
          </a:prstGeom>
        </p:spPr>
        <p:txBody>
          <a:bodyPr vert="horz" lIns="0" tIns="45720" rIns="0" bIns="45720" rtlCol="0">
            <a:normAutofit fontScale="700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dirty="0"/>
              <a:t>Repeat the loop until the rotation sensor reads a certain number of degrees</a:t>
            </a:r>
          </a:p>
        </p:txBody>
      </p:sp>
      <p:sp>
        <p:nvSpPr>
          <p:cNvPr id="7" name="Content Placeholder 2">
            <a:extLst>
              <a:ext uri="{FF2B5EF4-FFF2-40B4-BE49-F238E27FC236}">
                <a16:creationId xmlns:a16="http://schemas.microsoft.com/office/drawing/2014/main" id="{FB1FFCA7-CC75-0C4A-9937-01B3C58C1545}"/>
              </a:ext>
            </a:extLst>
          </p:cNvPr>
          <p:cNvSpPr txBox="1">
            <a:spLocks/>
          </p:cNvSpPr>
          <p:nvPr/>
        </p:nvSpPr>
        <p:spPr>
          <a:xfrm>
            <a:off x="227874" y="3701424"/>
            <a:ext cx="3076437" cy="572566"/>
          </a:xfrm>
          <a:prstGeom prst="rect">
            <a:avLst/>
          </a:prstGeom>
        </p:spPr>
        <p:txBody>
          <a:bodyPr vert="horz" lIns="0" tIns="45720" rIns="0" bIns="45720" rtlCol="0">
            <a:normAutofit fontScale="700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dirty="0"/>
              <a:t>If the color sensor reads the color of the line you want to follow, turn right, else, turn left</a:t>
            </a:r>
          </a:p>
        </p:txBody>
      </p:sp>
      <p:sp>
        <p:nvSpPr>
          <p:cNvPr id="8" name="Content Placeholder 2">
            <a:extLst>
              <a:ext uri="{FF2B5EF4-FFF2-40B4-BE49-F238E27FC236}">
                <a16:creationId xmlns:a16="http://schemas.microsoft.com/office/drawing/2014/main" id="{BAD52CB8-2671-C34F-B5A1-371193613C6B}"/>
              </a:ext>
            </a:extLst>
          </p:cNvPr>
          <p:cNvSpPr txBox="1">
            <a:spLocks/>
          </p:cNvSpPr>
          <p:nvPr/>
        </p:nvSpPr>
        <p:spPr>
          <a:xfrm>
            <a:off x="248291" y="5339724"/>
            <a:ext cx="3076437" cy="572566"/>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1400" dirty="0"/>
              <a:t>Stop motors</a:t>
            </a:r>
          </a:p>
        </p:txBody>
      </p:sp>
      <p:cxnSp>
        <p:nvCxnSpPr>
          <p:cNvPr id="10" name="Straight Arrow Connector 9">
            <a:extLst>
              <a:ext uri="{FF2B5EF4-FFF2-40B4-BE49-F238E27FC236}">
                <a16:creationId xmlns:a16="http://schemas.microsoft.com/office/drawing/2014/main" id="{90610D7C-A4FD-DE49-AF12-38FAC94239E5}"/>
              </a:ext>
            </a:extLst>
          </p:cNvPr>
          <p:cNvCxnSpPr>
            <a:cxnSpLocks/>
          </p:cNvCxnSpPr>
          <p:nvPr/>
        </p:nvCxnSpPr>
        <p:spPr>
          <a:xfrm flipH="1">
            <a:off x="6504709" y="2201807"/>
            <a:ext cx="997527" cy="1785900"/>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946FCCAA-AE0B-3743-B93C-77D35D8DA51D}"/>
              </a:ext>
            </a:extLst>
          </p:cNvPr>
          <p:cNvCxnSpPr>
            <a:cxnSpLocks/>
          </p:cNvCxnSpPr>
          <p:nvPr/>
        </p:nvCxnSpPr>
        <p:spPr>
          <a:xfrm>
            <a:off x="6214625" y="2080380"/>
            <a:ext cx="747284" cy="829075"/>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E5BAFF92-B00A-B742-9052-769C9CDEBE20}"/>
              </a:ext>
            </a:extLst>
          </p:cNvPr>
          <p:cNvCxnSpPr>
            <a:cxnSpLocks/>
          </p:cNvCxnSpPr>
          <p:nvPr/>
        </p:nvCxnSpPr>
        <p:spPr>
          <a:xfrm>
            <a:off x="5194724" y="2080380"/>
            <a:ext cx="531391" cy="1348620"/>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512730E1-DB94-EA4E-884C-218AE9E86479}"/>
              </a:ext>
            </a:extLst>
          </p:cNvPr>
          <p:cNvCxnSpPr>
            <a:cxnSpLocks/>
          </p:cNvCxnSpPr>
          <p:nvPr/>
        </p:nvCxnSpPr>
        <p:spPr>
          <a:xfrm flipH="1">
            <a:off x="6504708" y="2201807"/>
            <a:ext cx="1101434" cy="2432538"/>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6DA3E8CE-E8B9-5342-9047-CF27C5F10BCB}"/>
              </a:ext>
            </a:extLst>
          </p:cNvPr>
          <p:cNvSpPr txBox="1"/>
          <p:nvPr/>
        </p:nvSpPr>
        <p:spPr>
          <a:xfrm>
            <a:off x="5403771" y="1619373"/>
            <a:ext cx="2536107" cy="307777"/>
          </a:xfrm>
          <a:prstGeom prst="rect">
            <a:avLst/>
          </a:prstGeom>
          <a:noFill/>
        </p:spPr>
        <p:txBody>
          <a:bodyPr wrap="square" rtlCol="0">
            <a:spAutoFit/>
          </a:bodyPr>
          <a:lstStyle/>
          <a:p>
            <a:r>
              <a:rPr lang="en-US" sz="1400" dirty="0">
                <a:solidFill>
                  <a:srgbClr val="FFFF00"/>
                </a:solidFill>
              </a:rPr>
              <a:t>Drag variables as indicated</a:t>
            </a:r>
          </a:p>
        </p:txBody>
      </p:sp>
    </p:spTree>
    <p:extLst>
      <p:ext uri="{BB962C8B-B14F-4D97-AF65-F5344CB8AC3E}">
        <p14:creationId xmlns:p14="http://schemas.microsoft.com/office/powerpoint/2010/main" val="3834685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D4985-5E5E-3446-8959-2A2BCA788C78}"/>
              </a:ext>
            </a:extLst>
          </p:cNvPr>
          <p:cNvSpPr>
            <a:spLocks noGrp="1"/>
          </p:cNvSpPr>
          <p:nvPr>
            <p:ph type="title"/>
          </p:nvPr>
        </p:nvSpPr>
        <p:spPr/>
        <p:txBody>
          <a:bodyPr>
            <a:normAutofit fontScale="90000"/>
          </a:bodyPr>
          <a:lstStyle/>
          <a:p>
            <a:r>
              <a:rPr lang="en-US" dirty="0"/>
              <a:t>Step 3: Use and Reuse the My Block</a:t>
            </a:r>
          </a:p>
        </p:txBody>
      </p:sp>
      <p:sp>
        <p:nvSpPr>
          <p:cNvPr id="4" name="Footer Placeholder 3">
            <a:extLst>
              <a:ext uri="{FF2B5EF4-FFF2-40B4-BE49-F238E27FC236}">
                <a16:creationId xmlns:a16="http://schemas.microsoft.com/office/drawing/2014/main" id="{96353117-744D-0F4C-A957-2EFCA7E5399E}"/>
              </a:ext>
            </a:extLst>
          </p:cNvPr>
          <p:cNvSpPr>
            <a:spLocks noGrp="1"/>
          </p:cNvSpPr>
          <p:nvPr>
            <p:ph type="ftr" sz="quarter" idx="11"/>
          </p:nvPr>
        </p:nvSpPr>
        <p:spPr/>
        <p:txBody>
          <a:bodyPr/>
          <a:lstStyle/>
          <a:p>
            <a:r>
              <a:rPr lang="en-US"/>
              <a:t>© 2020 EV3Lessons.com, Last edit 12/24/2019</a:t>
            </a:r>
          </a:p>
        </p:txBody>
      </p:sp>
      <p:pic>
        <p:nvPicPr>
          <p:cNvPr id="8" name="Picture 7">
            <a:extLst>
              <a:ext uri="{FF2B5EF4-FFF2-40B4-BE49-F238E27FC236}">
                <a16:creationId xmlns:a16="http://schemas.microsoft.com/office/drawing/2014/main" id="{E3F9307B-A7D6-564F-B99B-2D641B39E8C0}"/>
              </a:ext>
            </a:extLst>
          </p:cNvPr>
          <p:cNvPicPr>
            <a:picLocks noChangeAspect="1"/>
          </p:cNvPicPr>
          <p:nvPr/>
        </p:nvPicPr>
        <p:blipFill>
          <a:blip r:embed="rId2"/>
          <a:stretch>
            <a:fillRect/>
          </a:stretch>
        </p:blipFill>
        <p:spPr>
          <a:xfrm>
            <a:off x="4304137" y="1711512"/>
            <a:ext cx="4155209" cy="1863069"/>
          </a:xfrm>
          <a:prstGeom prst="rect">
            <a:avLst/>
          </a:prstGeom>
        </p:spPr>
      </p:pic>
      <p:sp>
        <p:nvSpPr>
          <p:cNvPr id="9" name="TextBox 8">
            <a:extLst>
              <a:ext uri="{FF2B5EF4-FFF2-40B4-BE49-F238E27FC236}">
                <a16:creationId xmlns:a16="http://schemas.microsoft.com/office/drawing/2014/main" id="{1F5D2281-8367-CD48-AA48-FB883D08932C}"/>
              </a:ext>
            </a:extLst>
          </p:cNvPr>
          <p:cNvSpPr txBox="1"/>
          <p:nvPr/>
        </p:nvSpPr>
        <p:spPr>
          <a:xfrm>
            <a:off x="2444490" y="1554592"/>
            <a:ext cx="1451136" cy="2585323"/>
          </a:xfrm>
          <a:prstGeom prst="rect">
            <a:avLst/>
          </a:prstGeom>
          <a:noFill/>
          <a:ln>
            <a:solidFill>
              <a:schemeClr val="tx1"/>
            </a:solidFill>
          </a:ln>
        </p:spPr>
        <p:txBody>
          <a:bodyPr wrap="square" rtlCol="0">
            <a:spAutoFit/>
          </a:bodyPr>
          <a:lstStyle/>
          <a:p>
            <a:r>
              <a:rPr lang="en-US" dirty="0"/>
              <a:t>Color Code:</a:t>
            </a:r>
          </a:p>
          <a:p>
            <a:r>
              <a:rPr lang="en-US" dirty="0"/>
              <a:t>0 - No Color</a:t>
            </a:r>
          </a:p>
          <a:p>
            <a:r>
              <a:rPr lang="en-US" dirty="0"/>
              <a:t>1 - Black</a:t>
            </a:r>
          </a:p>
          <a:p>
            <a:r>
              <a:rPr lang="en-US" dirty="0"/>
              <a:t>2 - Blue</a:t>
            </a:r>
          </a:p>
          <a:p>
            <a:r>
              <a:rPr lang="en-US" dirty="0"/>
              <a:t>3 - Green</a:t>
            </a:r>
          </a:p>
          <a:p>
            <a:r>
              <a:rPr lang="en-US" dirty="0"/>
              <a:t>4 - Yellow</a:t>
            </a:r>
          </a:p>
          <a:p>
            <a:r>
              <a:rPr lang="en-US" dirty="0"/>
              <a:t>5 - Red</a:t>
            </a:r>
          </a:p>
          <a:p>
            <a:r>
              <a:rPr lang="en-US" dirty="0"/>
              <a:t>6 - White</a:t>
            </a:r>
          </a:p>
          <a:p>
            <a:r>
              <a:rPr lang="en-US" dirty="0"/>
              <a:t>7 - Brown</a:t>
            </a:r>
          </a:p>
        </p:txBody>
      </p:sp>
      <p:sp>
        <p:nvSpPr>
          <p:cNvPr id="12" name="Content Placeholder 6">
            <a:extLst>
              <a:ext uri="{FF2B5EF4-FFF2-40B4-BE49-F238E27FC236}">
                <a16:creationId xmlns:a16="http://schemas.microsoft.com/office/drawing/2014/main" id="{603ABB60-AE47-4D47-83BD-A2D965C251AD}"/>
              </a:ext>
            </a:extLst>
          </p:cNvPr>
          <p:cNvSpPr txBox="1">
            <a:spLocks/>
          </p:cNvSpPr>
          <p:nvPr/>
        </p:nvSpPr>
        <p:spPr>
          <a:xfrm>
            <a:off x="4304136" y="3687328"/>
            <a:ext cx="4155209" cy="718039"/>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dirty="0"/>
              <a:t>Line follow a Black Line for 500 degrees and then a Red Line for 700 Degrees</a:t>
            </a:r>
          </a:p>
          <a:p>
            <a:pPr marL="0" indent="0">
              <a:buFont typeface="Calibri" panose="020F0502020204030204" pitchFamily="34" charset="0"/>
              <a:buNone/>
            </a:pPr>
            <a:endParaRPr lang="en-US" dirty="0"/>
          </a:p>
        </p:txBody>
      </p:sp>
      <p:sp>
        <p:nvSpPr>
          <p:cNvPr id="13" name="TextBox 12">
            <a:extLst>
              <a:ext uri="{FF2B5EF4-FFF2-40B4-BE49-F238E27FC236}">
                <a16:creationId xmlns:a16="http://schemas.microsoft.com/office/drawing/2014/main" id="{DDA1C311-CB61-F341-A0E8-EFB9FE489785}"/>
              </a:ext>
            </a:extLst>
          </p:cNvPr>
          <p:cNvSpPr txBox="1"/>
          <p:nvPr/>
        </p:nvSpPr>
        <p:spPr>
          <a:xfrm>
            <a:off x="227874" y="1526552"/>
            <a:ext cx="1974272" cy="2862322"/>
          </a:xfrm>
          <a:prstGeom prst="rect">
            <a:avLst/>
          </a:prstGeom>
          <a:noFill/>
        </p:spPr>
        <p:txBody>
          <a:bodyPr wrap="square" rtlCol="0">
            <a:spAutoFit/>
          </a:bodyPr>
          <a:lstStyle/>
          <a:p>
            <a:r>
              <a:rPr lang="en-US" dirty="0"/>
              <a:t>Note: You have to enter a number into the parameter for the color. You cannot just spell out the color. The numbers are not very clearly defined in EV3 Classroom.</a:t>
            </a:r>
          </a:p>
        </p:txBody>
      </p:sp>
      <p:sp>
        <p:nvSpPr>
          <p:cNvPr id="7" name="Content Placeholder 6">
            <a:extLst>
              <a:ext uri="{FF2B5EF4-FFF2-40B4-BE49-F238E27FC236}">
                <a16:creationId xmlns:a16="http://schemas.microsoft.com/office/drawing/2014/main" id="{13FD11C0-AF7E-B348-BFAC-049EFB5F65AE}"/>
              </a:ext>
            </a:extLst>
          </p:cNvPr>
          <p:cNvSpPr>
            <a:spLocks noGrp="1"/>
          </p:cNvSpPr>
          <p:nvPr>
            <p:ph idx="1"/>
          </p:nvPr>
        </p:nvSpPr>
        <p:spPr>
          <a:xfrm>
            <a:off x="4221053" y="1408678"/>
            <a:ext cx="4321378" cy="718039"/>
          </a:xfrm>
        </p:spPr>
        <p:txBody>
          <a:bodyPr>
            <a:normAutofit/>
          </a:bodyPr>
          <a:lstStyle/>
          <a:p>
            <a:r>
              <a:rPr lang="en-US" dirty="0"/>
              <a:t>Line follow a Black Line for 500 degrees</a:t>
            </a:r>
          </a:p>
          <a:p>
            <a:pPr marL="0" indent="0">
              <a:buNone/>
            </a:pPr>
            <a:endParaRPr lang="en-US" dirty="0"/>
          </a:p>
        </p:txBody>
      </p:sp>
      <p:pic>
        <p:nvPicPr>
          <p:cNvPr id="15" name="Picture 14" descr="A screenshot of a cell phone&#10;&#10;Description automatically generated">
            <a:extLst>
              <a:ext uri="{FF2B5EF4-FFF2-40B4-BE49-F238E27FC236}">
                <a16:creationId xmlns:a16="http://schemas.microsoft.com/office/drawing/2014/main" id="{D5F9333A-88BC-704B-B73C-0EFD92AAEFB2}"/>
              </a:ext>
            </a:extLst>
          </p:cNvPr>
          <p:cNvPicPr>
            <a:picLocks noChangeAspect="1"/>
          </p:cNvPicPr>
          <p:nvPr/>
        </p:nvPicPr>
        <p:blipFill>
          <a:blip r:embed="rId3"/>
          <a:stretch>
            <a:fillRect/>
          </a:stretch>
        </p:blipFill>
        <p:spPr>
          <a:xfrm>
            <a:off x="4304136" y="4457831"/>
            <a:ext cx="3919682" cy="1729916"/>
          </a:xfrm>
          <a:prstGeom prst="rect">
            <a:avLst/>
          </a:prstGeom>
        </p:spPr>
      </p:pic>
    </p:spTree>
    <p:extLst>
      <p:ext uri="{BB962C8B-B14F-4D97-AF65-F5344CB8AC3E}">
        <p14:creationId xmlns:p14="http://schemas.microsoft.com/office/powerpoint/2010/main" val="627385791"/>
      </p:ext>
    </p:extLst>
  </p:cSld>
  <p:clrMapOvr>
    <a:masterClrMapping/>
  </p:clrMapOvr>
</p:sld>
</file>

<file path=ppt/theme/theme1.xml><?xml version="1.0" encoding="utf-8"?>
<a:theme xmlns:a="http://schemas.openxmlformats.org/drawingml/2006/main" name="Retrospec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intermediatev2">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intermediatev2" id="{63F5E447-E8B5-4335-8726-12777BA731C5}" vid="{7C754D33-5435-4000-AB94-F54A58B2A98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9776</TotalTime>
  <Words>741</Words>
  <Application>Microsoft Macintosh PowerPoint</Application>
  <PresentationFormat>On-screen Show (4:3)</PresentationFormat>
  <Paragraphs>67</Paragraphs>
  <Slides>10</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Calibri</vt:lpstr>
      <vt:lpstr>Calibri Light</vt:lpstr>
      <vt:lpstr>Helvetica Neue</vt:lpstr>
      <vt:lpstr>Retrospect</vt:lpstr>
      <vt:lpstr>intermediatev2</vt:lpstr>
      <vt:lpstr>INTERMEDIATE PROGRAMMING LESSON</vt:lpstr>
      <vt:lpstr>Lesson Objectives</vt:lpstr>
      <vt:lpstr>My Block Line Follower with Inputs</vt:lpstr>
      <vt:lpstr>Tips to Succeed</vt:lpstr>
      <vt:lpstr>New Block</vt:lpstr>
      <vt:lpstr>Color Follower for Distance</vt:lpstr>
      <vt:lpstr>Step 1: Create the My Block</vt:lpstr>
      <vt:lpstr>Step 2: Define the My Block</vt:lpstr>
      <vt:lpstr>Step 3: Use and Reuse the My Block</vt:lpstr>
      <vt:lpstr>Credits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INTERMEDIATE PROGRAMMING Lesson</dc:title>
  <dc:creator>Sanjay Seshan</dc:creator>
  <cp:lastModifiedBy>Srinivasan Seshan</cp:lastModifiedBy>
  <cp:revision>55</cp:revision>
  <dcterms:created xsi:type="dcterms:W3CDTF">2014-08-07T02:19:13Z</dcterms:created>
  <dcterms:modified xsi:type="dcterms:W3CDTF">2019-12-25T14:39:47Z</dcterms:modified>
</cp:coreProperties>
</file>